
<file path=[Content_Types].xml><?xml version="1.0" encoding="utf-8"?>
<Types xmlns="http://schemas.openxmlformats.org/package/2006/content-types">
  <Default Extension="jpeg" ContentType="image/jpeg"/>
  <Default Extension="jpg" ContentType="image/jpeg"/>
  <Default Extension="page"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50" r:id="rId1"/>
  </p:sldMasterIdLst>
  <p:notesMasterIdLst>
    <p:notesMasterId r:id="rId30"/>
  </p:notesMasterIdLst>
  <p:handoutMasterIdLst>
    <p:handoutMasterId r:id="rId31"/>
  </p:handoutMasterIdLst>
  <p:sldIdLst>
    <p:sldId id="256" r:id="rId2"/>
    <p:sldId id="304" r:id="rId3"/>
    <p:sldId id="257" r:id="rId4"/>
    <p:sldId id="302" r:id="rId5"/>
    <p:sldId id="289" r:id="rId6"/>
    <p:sldId id="281" r:id="rId7"/>
    <p:sldId id="290" r:id="rId8"/>
    <p:sldId id="260" r:id="rId9"/>
    <p:sldId id="276" r:id="rId10"/>
    <p:sldId id="301" r:id="rId11"/>
    <p:sldId id="277" r:id="rId12"/>
    <p:sldId id="278" r:id="rId13"/>
    <p:sldId id="300" r:id="rId14"/>
    <p:sldId id="312" r:id="rId15"/>
    <p:sldId id="285" r:id="rId16"/>
    <p:sldId id="287" r:id="rId17"/>
    <p:sldId id="294" r:id="rId18"/>
    <p:sldId id="286" r:id="rId19"/>
    <p:sldId id="288" r:id="rId20"/>
    <p:sldId id="296" r:id="rId21"/>
    <p:sldId id="303" r:id="rId22"/>
    <p:sldId id="307" r:id="rId23"/>
    <p:sldId id="305" r:id="rId24"/>
    <p:sldId id="309" r:id="rId25"/>
    <p:sldId id="306" r:id="rId26"/>
    <p:sldId id="311" r:id="rId27"/>
    <p:sldId id="297" r:id="rId28"/>
    <p:sldId id="299" r:id="rId29"/>
  </p:sldIdLst>
  <p:sldSz cx="9144000" cy="6858000" type="screen4x3"/>
  <p:notesSz cx="6858000" cy="9144000"/>
  <p:defaultTextStyle>
    <a:defPPr>
      <a:defRPr lang="ru-RU"/>
    </a:defPPr>
    <a:lvl1pPr algn="l" rtl="0" fontAlgn="base">
      <a:spcBef>
        <a:spcPct val="0"/>
      </a:spcBef>
      <a:spcAft>
        <a:spcPct val="0"/>
      </a:spcAft>
      <a:defRPr kern="1200">
        <a:solidFill>
          <a:schemeClr val="tx1"/>
        </a:solidFill>
        <a:latin typeface="Arial" charset="0"/>
        <a:ea typeface="+mn-ea"/>
        <a:cs typeface="+mn-cs"/>
      </a:defRPr>
    </a:lvl1pPr>
    <a:lvl2pPr marL="457200" algn="l" rtl="0" fontAlgn="base">
      <a:spcBef>
        <a:spcPct val="0"/>
      </a:spcBef>
      <a:spcAft>
        <a:spcPct val="0"/>
      </a:spcAft>
      <a:defRPr kern="1200">
        <a:solidFill>
          <a:schemeClr val="tx1"/>
        </a:solidFill>
        <a:latin typeface="Arial" charset="0"/>
        <a:ea typeface="+mn-ea"/>
        <a:cs typeface="+mn-cs"/>
      </a:defRPr>
    </a:lvl2pPr>
    <a:lvl3pPr marL="914400" algn="l" rtl="0" fontAlgn="base">
      <a:spcBef>
        <a:spcPct val="0"/>
      </a:spcBef>
      <a:spcAft>
        <a:spcPct val="0"/>
      </a:spcAft>
      <a:defRPr kern="1200">
        <a:solidFill>
          <a:schemeClr val="tx1"/>
        </a:solidFill>
        <a:latin typeface="Arial" charset="0"/>
        <a:ea typeface="+mn-ea"/>
        <a:cs typeface="+mn-cs"/>
      </a:defRPr>
    </a:lvl3pPr>
    <a:lvl4pPr marL="1371600" algn="l" rtl="0" fontAlgn="base">
      <a:spcBef>
        <a:spcPct val="0"/>
      </a:spcBef>
      <a:spcAft>
        <a:spcPct val="0"/>
      </a:spcAft>
      <a:defRPr kern="1200">
        <a:solidFill>
          <a:schemeClr val="tx1"/>
        </a:solidFill>
        <a:latin typeface="Arial" charset="0"/>
        <a:ea typeface="+mn-ea"/>
        <a:cs typeface="+mn-cs"/>
      </a:defRPr>
    </a:lvl4pPr>
    <a:lvl5pPr marL="1828800" algn="l" rtl="0" fontAlgn="base">
      <a:spcBef>
        <a:spcPct val="0"/>
      </a:spcBef>
      <a:spcAft>
        <a:spcPct val="0"/>
      </a:spcAft>
      <a:defRPr kern="1200">
        <a:solidFill>
          <a:schemeClr val="tx1"/>
        </a:solidFill>
        <a:latin typeface="Arial" charset="0"/>
        <a:ea typeface="+mn-ea"/>
        <a:cs typeface="+mn-cs"/>
      </a:defRPr>
    </a:lvl5pPr>
    <a:lvl6pPr marL="2286000" algn="l" defTabSz="914400" rtl="0" eaLnBrk="1" latinLnBrk="0" hangingPunct="1">
      <a:defRPr kern="1200">
        <a:solidFill>
          <a:schemeClr val="tx1"/>
        </a:solidFill>
        <a:latin typeface="Arial" charset="0"/>
        <a:ea typeface="+mn-ea"/>
        <a:cs typeface="+mn-cs"/>
      </a:defRPr>
    </a:lvl6pPr>
    <a:lvl7pPr marL="2743200" algn="l" defTabSz="914400" rtl="0" eaLnBrk="1" latinLnBrk="0" hangingPunct="1">
      <a:defRPr kern="1200">
        <a:solidFill>
          <a:schemeClr val="tx1"/>
        </a:solidFill>
        <a:latin typeface="Arial" charset="0"/>
        <a:ea typeface="+mn-ea"/>
        <a:cs typeface="+mn-cs"/>
      </a:defRPr>
    </a:lvl7pPr>
    <a:lvl8pPr marL="3200400" algn="l" defTabSz="914400" rtl="0" eaLnBrk="1" latinLnBrk="0" hangingPunct="1">
      <a:defRPr kern="1200">
        <a:solidFill>
          <a:schemeClr val="tx1"/>
        </a:solidFill>
        <a:latin typeface="Arial" charset="0"/>
        <a:ea typeface="+mn-ea"/>
        <a:cs typeface="+mn-cs"/>
      </a:defRPr>
    </a:lvl8pPr>
    <a:lvl9pPr marL="3657600" algn="l" defTabSz="914400" rtl="0" eaLnBrk="1" latinLnBrk="0" hangingPunct="1">
      <a:defRPr kern="1200">
        <a:solidFill>
          <a:schemeClr val="tx1"/>
        </a:solidFill>
        <a:latin typeface="Arial"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9300"/>
    <a:srgbClr val="923001"/>
    <a:srgbClr val="C3401C"/>
    <a:srgbClr val="4C1000"/>
    <a:srgbClr val="666666"/>
    <a:srgbClr val="373737"/>
    <a:srgbClr val="364042"/>
    <a:srgbClr val="415860"/>
    <a:srgbClr val="1C1C1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1568" autoAdjust="0"/>
    <p:restoredTop sz="87183" autoAdjust="0"/>
  </p:normalViewPr>
  <p:slideViewPr>
    <p:cSldViewPr>
      <p:cViewPr varScale="1">
        <p:scale>
          <a:sx n="59" d="100"/>
          <a:sy n="59" d="100"/>
        </p:scale>
        <p:origin x="1878" y="60"/>
      </p:cViewPr>
      <p:guideLst>
        <p:guide orient="horz" pos="2160"/>
        <p:guide pos="2880"/>
      </p:guideLst>
    </p:cSldViewPr>
  </p:slideViewPr>
  <p:notesTextViewPr>
    <p:cViewPr>
      <p:scale>
        <a:sx n="100" d="100"/>
        <a:sy n="100" d="100"/>
      </p:scale>
      <p:origin x="0" y="0"/>
    </p:cViewPr>
  </p:notesTextViewPr>
  <p:sorterViewPr>
    <p:cViewPr>
      <p:scale>
        <a:sx n="66" d="100"/>
        <a:sy n="66" d="100"/>
      </p:scale>
      <p:origin x="0" y="0"/>
    </p:cViewPr>
  </p:sorterViewPr>
  <p:notesViewPr>
    <p:cSldViewPr>
      <p:cViewPr varScale="1">
        <p:scale>
          <a:sx n="66" d="100"/>
          <a:sy n="66" d="100"/>
        </p:scale>
        <p:origin x="0" y="0"/>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notesMaster" Target="notesMasters/notesMaster1.xml"/><Relationship Id="rId35" Type="http://schemas.openxmlformats.org/officeDocument/2006/relationships/tableStyles" Target="tableStyles.xml"/><Relationship Id="rId8" Type="http://schemas.openxmlformats.org/officeDocument/2006/relationships/slide" Target="slides/slide7.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13FC8CE-B727-4E8A-8439-29E773CA8042}" type="doc">
      <dgm:prSet loTypeId="urn:microsoft.com/office/officeart/2005/8/layout/chevron2" loCatId="process" qsTypeId="urn:microsoft.com/office/officeart/2005/8/quickstyle/simple1" qsCatId="simple" csTypeId="urn:microsoft.com/office/officeart/2005/8/colors/accent1_2" csCatId="accent1" phldr="1"/>
      <dgm:spPr/>
      <dgm:t>
        <a:bodyPr/>
        <a:lstStyle/>
        <a:p>
          <a:endParaRPr lang="en-GB"/>
        </a:p>
      </dgm:t>
    </dgm:pt>
    <dgm:pt modelId="{0D0EF194-C665-47E5-947D-0A73EC83F66F}">
      <dgm:prSet phldrT="[Text]"/>
      <dgm:spPr/>
      <dgm:t>
        <a:bodyPr/>
        <a:lstStyle/>
        <a:p>
          <a:r>
            <a:rPr lang="en-US" dirty="0"/>
            <a:t>Segment 1</a:t>
          </a:r>
          <a:endParaRPr lang="en-GB" dirty="0"/>
        </a:p>
      </dgm:t>
    </dgm:pt>
    <dgm:pt modelId="{2302C320-D4D5-4F85-B671-D6983EF47316}" type="parTrans" cxnId="{4154F6C2-ECDB-45F7-BB53-96F829FA616D}">
      <dgm:prSet/>
      <dgm:spPr/>
      <dgm:t>
        <a:bodyPr/>
        <a:lstStyle/>
        <a:p>
          <a:endParaRPr lang="en-GB"/>
        </a:p>
      </dgm:t>
    </dgm:pt>
    <dgm:pt modelId="{FA2BCD23-1A96-4621-815D-5EA39F554FA7}" type="sibTrans" cxnId="{4154F6C2-ECDB-45F7-BB53-96F829FA616D}">
      <dgm:prSet/>
      <dgm:spPr/>
      <dgm:t>
        <a:bodyPr/>
        <a:lstStyle/>
        <a:p>
          <a:endParaRPr lang="en-GB"/>
        </a:p>
      </dgm:t>
    </dgm:pt>
    <dgm:pt modelId="{5755EDD1-A4CD-4F4F-BB4D-0F7974820C22}">
      <dgm:prSet phldrT="[Text]"/>
      <dgm:spPr/>
      <dgm:t>
        <a:bodyPr/>
        <a:lstStyle/>
        <a:p>
          <a:r>
            <a:rPr lang="en-US" dirty="0"/>
            <a:t>Project Topic Decision</a:t>
          </a:r>
          <a:endParaRPr lang="en-GB" dirty="0"/>
        </a:p>
      </dgm:t>
    </dgm:pt>
    <dgm:pt modelId="{A1283CB6-BAF6-4480-8605-1FD3E0AD93AD}" type="parTrans" cxnId="{C4941441-91BF-4C6C-8587-7034D21D0108}">
      <dgm:prSet/>
      <dgm:spPr/>
      <dgm:t>
        <a:bodyPr/>
        <a:lstStyle/>
        <a:p>
          <a:endParaRPr lang="en-GB"/>
        </a:p>
      </dgm:t>
    </dgm:pt>
    <dgm:pt modelId="{2982D975-C1C0-49EC-BBA9-3FF87E9F6114}" type="sibTrans" cxnId="{C4941441-91BF-4C6C-8587-7034D21D0108}">
      <dgm:prSet/>
      <dgm:spPr/>
      <dgm:t>
        <a:bodyPr/>
        <a:lstStyle/>
        <a:p>
          <a:endParaRPr lang="en-GB"/>
        </a:p>
      </dgm:t>
    </dgm:pt>
    <dgm:pt modelId="{1F8E728C-B048-4E8D-BBAE-BE65E07B47A9}">
      <dgm:prSet phldrT="[Text]"/>
      <dgm:spPr/>
      <dgm:t>
        <a:bodyPr/>
        <a:lstStyle/>
        <a:p>
          <a:r>
            <a:rPr lang="en-US" dirty="0"/>
            <a:t>Data Exploration</a:t>
          </a:r>
          <a:endParaRPr lang="en-GB" dirty="0"/>
        </a:p>
      </dgm:t>
    </dgm:pt>
    <dgm:pt modelId="{57FBED0D-2FDC-4F91-AE41-4C4A3DF1B41F}" type="parTrans" cxnId="{A62328EA-1A6B-4F0E-8586-A620C91227D7}">
      <dgm:prSet/>
      <dgm:spPr/>
      <dgm:t>
        <a:bodyPr/>
        <a:lstStyle/>
        <a:p>
          <a:endParaRPr lang="en-GB"/>
        </a:p>
      </dgm:t>
    </dgm:pt>
    <dgm:pt modelId="{DD574B8C-315F-424F-84B0-5885157F18D1}" type="sibTrans" cxnId="{A62328EA-1A6B-4F0E-8586-A620C91227D7}">
      <dgm:prSet/>
      <dgm:spPr/>
      <dgm:t>
        <a:bodyPr/>
        <a:lstStyle/>
        <a:p>
          <a:endParaRPr lang="en-GB"/>
        </a:p>
      </dgm:t>
    </dgm:pt>
    <dgm:pt modelId="{301B3374-3A19-4D61-B5CA-3B3C6FD518C0}">
      <dgm:prSet phldrT="[Text]"/>
      <dgm:spPr/>
      <dgm:t>
        <a:bodyPr/>
        <a:lstStyle/>
        <a:p>
          <a:r>
            <a:rPr lang="en-US" dirty="0"/>
            <a:t>Segment 2</a:t>
          </a:r>
          <a:endParaRPr lang="en-GB" dirty="0"/>
        </a:p>
      </dgm:t>
    </dgm:pt>
    <dgm:pt modelId="{353EC141-5693-42A3-A3C5-61DC7FDD74EF}" type="parTrans" cxnId="{1B2EA736-FF36-4FE3-B839-4F73419232CD}">
      <dgm:prSet/>
      <dgm:spPr/>
      <dgm:t>
        <a:bodyPr/>
        <a:lstStyle/>
        <a:p>
          <a:endParaRPr lang="en-GB"/>
        </a:p>
      </dgm:t>
    </dgm:pt>
    <dgm:pt modelId="{ADF5EE56-F61F-4309-939B-2C63DC7FB633}" type="sibTrans" cxnId="{1B2EA736-FF36-4FE3-B839-4F73419232CD}">
      <dgm:prSet/>
      <dgm:spPr/>
      <dgm:t>
        <a:bodyPr/>
        <a:lstStyle/>
        <a:p>
          <a:endParaRPr lang="en-GB"/>
        </a:p>
      </dgm:t>
    </dgm:pt>
    <dgm:pt modelId="{B890A6A3-FA47-4358-865F-5D6AF1ACF9E4}">
      <dgm:prSet phldrT="[Text]"/>
      <dgm:spPr/>
      <dgm:t>
        <a:bodyPr/>
        <a:lstStyle/>
        <a:p>
          <a:r>
            <a:rPr lang="en-US" dirty="0"/>
            <a:t>Data Cleaning</a:t>
          </a:r>
          <a:endParaRPr lang="en-GB" dirty="0"/>
        </a:p>
      </dgm:t>
    </dgm:pt>
    <dgm:pt modelId="{99F9C297-5C31-41D0-9A43-DE07A9534EE5}" type="parTrans" cxnId="{6DF0ABF7-27FE-4CC2-93E3-0013AB6511D9}">
      <dgm:prSet/>
      <dgm:spPr/>
      <dgm:t>
        <a:bodyPr/>
        <a:lstStyle/>
        <a:p>
          <a:endParaRPr lang="en-GB"/>
        </a:p>
      </dgm:t>
    </dgm:pt>
    <dgm:pt modelId="{12AF09A8-FC86-4AE4-B1B2-6FE21E03E078}" type="sibTrans" cxnId="{6DF0ABF7-27FE-4CC2-93E3-0013AB6511D9}">
      <dgm:prSet/>
      <dgm:spPr/>
      <dgm:t>
        <a:bodyPr/>
        <a:lstStyle/>
        <a:p>
          <a:endParaRPr lang="en-GB"/>
        </a:p>
      </dgm:t>
    </dgm:pt>
    <dgm:pt modelId="{51BC6142-4462-4548-B630-3B5586A98BED}">
      <dgm:prSet phldrT="[Text]"/>
      <dgm:spPr/>
      <dgm:t>
        <a:bodyPr/>
        <a:lstStyle/>
        <a:p>
          <a:r>
            <a:rPr lang="en-US" dirty="0"/>
            <a:t>Machine Learning Model Creation and Performance</a:t>
          </a:r>
          <a:endParaRPr lang="en-GB" dirty="0"/>
        </a:p>
      </dgm:t>
    </dgm:pt>
    <dgm:pt modelId="{A0D001B7-C5DD-48D8-8242-755817D99E61}" type="parTrans" cxnId="{C6B8EFA3-E212-4884-9C49-DC29409562E0}">
      <dgm:prSet/>
      <dgm:spPr/>
      <dgm:t>
        <a:bodyPr/>
        <a:lstStyle/>
        <a:p>
          <a:endParaRPr lang="en-GB"/>
        </a:p>
      </dgm:t>
    </dgm:pt>
    <dgm:pt modelId="{DDA378CD-7A3C-42A2-A05A-21D17843F19B}" type="sibTrans" cxnId="{C6B8EFA3-E212-4884-9C49-DC29409562E0}">
      <dgm:prSet/>
      <dgm:spPr/>
      <dgm:t>
        <a:bodyPr/>
        <a:lstStyle/>
        <a:p>
          <a:endParaRPr lang="en-GB"/>
        </a:p>
      </dgm:t>
    </dgm:pt>
    <dgm:pt modelId="{35EFD44E-B617-4F40-863F-95928DE7F22B}">
      <dgm:prSet phldrT="[Text]"/>
      <dgm:spPr/>
      <dgm:t>
        <a:bodyPr/>
        <a:lstStyle/>
        <a:p>
          <a:r>
            <a:rPr lang="en-US" dirty="0"/>
            <a:t>Segment 3</a:t>
          </a:r>
          <a:endParaRPr lang="en-GB" dirty="0"/>
        </a:p>
      </dgm:t>
    </dgm:pt>
    <dgm:pt modelId="{01EE9420-3AB7-4C0D-A9E4-90EF6D19A311}" type="parTrans" cxnId="{3DD84F90-DD20-4903-9196-8A949771001E}">
      <dgm:prSet/>
      <dgm:spPr/>
      <dgm:t>
        <a:bodyPr/>
        <a:lstStyle/>
        <a:p>
          <a:endParaRPr lang="en-GB"/>
        </a:p>
      </dgm:t>
    </dgm:pt>
    <dgm:pt modelId="{7A8770CA-4385-4A2E-B13C-9082268E1C0C}" type="sibTrans" cxnId="{3DD84F90-DD20-4903-9196-8A949771001E}">
      <dgm:prSet/>
      <dgm:spPr/>
      <dgm:t>
        <a:bodyPr/>
        <a:lstStyle/>
        <a:p>
          <a:endParaRPr lang="en-GB"/>
        </a:p>
      </dgm:t>
    </dgm:pt>
    <dgm:pt modelId="{60012F51-9EA6-4472-A7A3-6876210D8048}">
      <dgm:prSet phldrT="[Text]"/>
      <dgm:spPr/>
      <dgm:t>
        <a:bodyPr/>
        <a:lstStyle/>
        <a:p>
          <a:r>
            <a:rPr lang="en-US" dirty="0"/>
            <a:t>Visualization of Predicted Values from Machine Learning Model</a:t>
          </a:r>
          <a:endParaRPr lang="en-GB" dirty="0"/>
        </a:p>
      </dgm:t>
    </dgm:pt>
    <dgm:pt modelId="{612C8455-4EEE-411D-B69D-0931DED98251}" type="parTrans" cxnId="{FB2D5E50-0F01-47E2-A5CE-8F661C0E6E42}">
      <dgm:prSet/>
      <dgm:spPr/>
      <dgm:t>
        <a:bodyPr/>
        <a:lstStyle/>
        <a:p>
          <a:endParaRPr lang="en-GB"/>
        </a:p>
      </dgm:t>
    </dgm:pt>
    <dgm:pt modelId="{8AE8C340-D6D7-414F-95FA-EBEB444B2320}" type="sibTrans" cxnId="{FB2D5E50-0F01-47E2-A5CE-8F661C0E6E42}">
      <dgm:prSet/>
      <dgm:spPr/>
      <dgm:t>
        <a:bodyPr/>
        <a:lstStyle/>
        <a:p>
          <a:endParaRPr lang="en-GB"/>
        </a:p>
      </dgm:t>
    </dgm:pt>
    <dgm:pt modelId="{2310E6B0-3E7A-4FC3-8DF2-DB7A221C1424}">
      <dgm:prSet phldrT="[Text]"/>
      <dgm:spPr/>
      <dgm:t>
        <a:bodyPr/>
        <a:lstStyle/>
        <a:p>
          <a:r>
            <a:rPr lang="en-US" dirty="0"/>
            <a:t>Conclusion</a:t>
          </a:r>
          <a:endParaRPr lang="en-GB" dirty="0"/>
        </a:p>
      </dgm:t>
    </dgm:pt>
    <dgm:pt modelId="{7D3DE5B9-63FE-4314-943E-8B142C1FD4AE}" type="parTrans" cxnId="{02591023-378A-4D6D-B8DC-36DBE3B6C765}">
      <dgm:prSet/>
      <dgm:spPr/>
      <dgm:t>
        <a:bodyPr/>
        <a:lstStyle/>
        <a:p>
          <a:endParaRPr lang="en-GB"/>
        </a:p>
      </dgm:t>
    </dgm:pt>
    <dgm:pt modelId="{447A8037-643D-46A7-86F4-225592F58C76}" type="sibTrans" cxnId="{02591023-378A-4D6D-B8DC-36DBE3B6C765}">
      <dgm:prSet/>
      <dgm:spPr/>
      <dgm:t>
        <a:bodyPr/>
        <a:lstStyle/>
        <a:p>
          <a:endParaRPr lang="en-GB"/>
        </a:p>
      </dgm:t>
    </dgm:pt>
    <dgm:pt modelId="{BD012C60-F0AB-48D0-9CEE-C134B733CA3F}">
      <dgm:prSet phldrT="[Text]"/>
      <dgm:spPr/>
      <dgm:t>
        <a:bodyPr/>
        <a:lstStyle/>
        <a:p>
          <a:r>
            <a:rPr lang="en-US" dirty="0"/>
            <a:t>Data Acquisition</a:t>
          </a:r>
          <a:endParaRPr lang="en-GB" dirty="0"/>
        </a:p>
      </dgm:t>
    </dgm:pt>
    <dgm:pt modelId="{DBAC0A27-2323-4CF7-B3E2-FBB0B2B6A156}" type="parTrans" cxnId="{E11D4213-11D1-46DC-9928-309303FCBF1A}">
      <dgm:prSet/>
      <dgm:spPr/>
      <dgm:t>
        <a:bodyPr/>
        <a:lstStyle/>
        <a:p>
          <a:endParaRPr lang="en-GB"/>
        </a:p>
      </dgm:t>
    </dgm:pt>
    <dgm:pt modelId="{8FA2D51D-0F45-4F8E-9AC5-9745375311B2}" type="sibTrans" cxnId="{E11D4213-11D1-46DC-9928-309303FCBF1A}">
      <dgm:prSet/>
      <dgm:spPr/>
      <dgm:t>
        <a:bodyPr/>
        <a:lstStyle/>
        <a:p>
          <a:endParaRPr lang="en-GB"/>
        </a:p>
      </dgm:t>
    </dgm:pt>
    <dgm:pt modelId="{4798D3AE-BD4C-486C-9F7C-3C0695489FFB}">
      <dgm:prSet phldrT="[Text]"/>
      <dgm:spPr/>
      <dgm:t>
        <a:bodyPr/>
        <a:lstStyle/>
        <a:p>
          <a:r>
            <a:rPr lang="en-US" dirty="0"/>
            <a:t>Machine Learning Model Result Analysis</a:t>
          </a:r>
          <a:endParaRPr lang="en-GB" dirty="0"/>
        </a:p>
      </dgm:t>
    </dgm:pt>
    <dgm:pt modelId="{E1689BA4-CA49-41E9-BDBE-D72005B009C2}" type="parTrans" cxnId="{37F08254-4490-4747-B918-D6D2D9E6F09D}">
      <dgm:prSet/>
      <dgm:spPr/>
      <dgm:t>
        <a:bodyPr/>
        <a:lstStyle/>
        <a:p>
          <a:endParaRPr lang="en-GB"/>
        </a:p>
      </dgm:t>
    </dgm:pt>
    <dgm:pt modelId="{4F877D3B-D36C-4A45-945F-6695ED0ECA8A}" type="sibTrans" cxnId="{37F08254-4490-4747-B918-D6D2D9E6F09D}">
      <dgm:prSet/>
      <dgm:spPr/>
      <dgm:t>
        <a:bodyPr/>
        <a:lstStyle/>
        <a:p>
          <a:endParaRPr lang="en-GB"/>
        </a:p>
      </dgm:t>
    </dgm:pt>
    <dgm:pt modelId="{A2080E5B-6F16-4626-957B-C0D8B22A1736}">
      <dgm:prSet phldrT="[Text]"/>
      <dgm:spPr/>
      <dgm:t>
        <a:bodyPr/>
        <a:lstStyle/>
        <a:p>
          <a:r>
            <a:rPr lang="en-US" dirty="0"/>
            <a:t>Database Creation</a:t>
          </a:r>
          <a:endParaRPr lang="en-GB" dirty="0"/>
        </a:p>
      </dgm:t>
    </dgm:pt>
    <dgm:pt modelId="{3BDF0B56-7CFD-455C-ADCE-8F62BD20395D}" type="parTrans" cxnId="{1851FE53-BC64-4DDC-BF9E-4E8907E93381}">
      <dgm:prSet/>
      <dgm:spPr/>
      <dgm:t>
        <a:bodyPr/>
        <a:lstStyle/>
        <a:p>
          <a:endParaRPr lang="en-GB"/>
        </a:p>
      </dgm:t>
    </dgm:pt>
    <dgm:pt modelId="{3555E32F-BF87-48B9-9A2F-4F1D6F8D41ED}" type="sibTrans" cxnId="{1851FE53-BC64-4DDC-BF9E-4E8907E93381}">
      <dgm:prSet/>
      <dgm:spPr/>
      <dgm:t>
        <a:bodyPr/>
        <a:lstStyle/>
        <a:p>
          <a:endParaRPr lang="en-GB"/>
        </a:p>
      </dgm:t>
    </dgm:pt>
    <dgm:pt modelId="{F9091E70-ACA7-4D16-A19D-CA5F08493093}">
      <dgm:prSet phldrT="[Text]"/>
      <dgm:spPr/>
      <dgm:t>
        <a:bodyPr/>
        <a:lstStyle/>
        <a:p>
          <a:r>
            <a:rPr lang="en-US" dirty="0"/>
            <a:t>Lessons Learned (Individual Self-Assessment)</a:t>
          </a:r>
          <a:endParaRPr lang="en-GB" dirty="0"/>
        </a:p>
      </dgm:t>
    </dgm:pt>
    <dgm:pt modelId="{DC0CB3D9-D08D-4CAB-956E-5A40F9B65DF3}" type="parTrans" cxnId="{808999AD-99C1-48B0-BCE8-D330480F7652}">
      <dgm:prSet/>
      <dgm:spPr/>
      <dgm:t>
        <a:bodyPr/>
        <a:lstStyle/>
        <a:p>
          <a:endParaRPr lang="en-GB"/>
        </a:p>
      </dgm:t>
    </dgm:pt>
    <dgm:pt modelId="{75E9AE33-B9B4-442D-9F40-AAB564B24FFC}" type="sibTrans" cxnId="{808999AD-99C1-48B0-BCE8-D330480F7652}">
      <dgm:prSet/>
      <dgm:spPr/>
      <dgm:t>
        <a:bodyPr/>
        <a:lstStyle/>
        <a:p>
          <a:endParaRPr lang="en-GB"/>
        </a:p>
      </dgm:t>
    </dgm:pt>
    <dgm:pt modelId="{ABC9B176-005A-4CF8-B54C-1FE980B883A3}">
      <dgm:prSet phldrT="[Text]"/>
      <dgm:spPr/>
      <dgm:t>
        <a:bodyPr/>
        <a:lstStyle/>
        <a:p>
          <a:r>
            <a:rPr lang="en-US" dirty="0"/>
            <a:t>Project Management</a:t>
          </a:r>
          <a:endParaRPr lang="en-GB" dirty="0"/>
        </a:p>
      </dgm:t>
    </dgm:pt>
    <dgm:pt modelId="{8F004ACE-C15B-44CE-9A6A-14615B416DB8}" type="parTrans" cxnId="{22EF4623-445C-4DD1-8508-45638468D25D}">
      <dgm:prSet/>
      <dgm:spPr/>
      <dgm:t>
        <a:bodyPr/>
        <a:lstStyle/>
        <a:p>
          <a:endParaRPr lang="en-GB"/>
        </a:p>
      </dgm:t>
    </dgm:pt>
    <dgm:pt modelId="{219AF5FA-63C7-417C-9AD6-90DDA06A9988}" type="sibTrans" cxnId="{22EF4623-445C-4DD1-8508-45638468D25D}">
      <dgm:prSet/>
      <dgm:spPr/>
      <dgm:t>
        <a:bodyPr/>
        <a:lstStyle/>
        <a:p>
          <a:endParaRPr lang="en-GB"/>
        </a:p>
      </dgm:t>
    </dgm:pt>
    <dgm:pt modelId="{4207366B-60BB-4080-B919-A5DA80EEFEAC}" type="pres">
      <dgm:prSet presAssocID="{913FC8CE-B727-4E8A-8439-29E773CA8042}" presName="linearFlow" presStyleCnt="0">
        <dgm:presLayoutVars>
          <dgm:dir/>
          <dgm:animLvl val="lvl"/>
          <dgm:resizeHandles val="exact"/>
        </dgm:presLayoutVars>
      </dgm:prSet>
      <dgm:spPr/>
    </dgm:pt>
    <dgm:pt modelId="{602FB793-69A2-42D1-8D7E-81120FAEADAB}" type="pres">
      <dgm:prSet presAssocID="{0D0EF194-C665-47E5-947D-0A73EC83F66F}" presName="composite" presStyleCnt="0"/>
      <dgm:spPr/>
    </dgm:pt>
    <dgm:pt modelId="{325FCFE1-50B5-4116-A0EA-CC1BBF7864B3}" type="pres">
      <dgm:prSet presAssocID="{0D0EF194-C665-47E5-947D-0A73EC83F66F}" presName="parentText" presStyleLbl="alignNode1" presStyleIdx="0" presStyleCnt="3">
        <dgm:presLayoutVars>
          <dgm:chMax val="1"/>
          <dgm:bulletEnabled val="1"/>
        </dgm:presLayoutVars>
      </dgm:prSet>
      <dgm:spPr/>
    </dgm:pt>
    <dgm:pt modelId="{EF6A4687-4596-4B82-A29F-9AAF4072B8CE}" type="pres">
      <dgm:prSet presAssocID="{0D0EF194-C665-47E5-947D-0A73EC83F66F}" presName="descendantText" presStyleLbl="alignAcc1" presStyleIdx="0" presStyleCnt="3">
        <dgm:presLayoutVars>
          <dgm:bulletEnabled val="1"/>
        </dgm:presLayoutVars>
      </dgm:prSet>
      <dgm:spPr/>
    </dgm:pt>
    <dgm:pt modelId="{40F90901-8FC5-40BA-8372-4E7AD33D7236}" type="pres">
      <dgm:prSet presAssocID="{FA2BCD23-1A96-4621-815D-5EA39F554FA7}" presName="sp" presStyleCnt="0"/>
      <dgm:spPr/>
    </dgm:pt>
    <dgm:pt modelId="{12319CAA-3632-46EC-9FD4-98B0FDCCE013}" type="pres">
      <dgm:prSet presAssocID="{301B3374-3A19-4D61-B5CA-3B3C6FD518C0}" presName="composite" presStyleCnt="0"/>
      <dgm:spPr/>
    </dgm:pt>
    <dgm:pt modelId="{996D493F-22A3-4466-8A7A-2151195B108F}" type="pres">
      <dgm:prSet presAssocID="{301B3374-3A19-4D61-B5CA-3B3C6FD518C0}" presName="parentText" presStyleLbl="alignNode1" presStyleIdx="1" presStyleCnt="3">
        <dgm:presLayoutVars>
          <dgm:chMax val="1"/>
          <dgm:bulletEnabled val="1"/>
        </dgm:presLayoutVars>
      </dgm:prSet>
      <dgm:spPr/>
    </dgm:pt>
    <dgm:pt modelId="{65952420-8371-4B1B-9990-49165AC73FB9}" type="pres">
      <dgm:prSet presAssocID="{301B3374-3A19-4D61-B5CA-3B3C6FD518C0}" presName="descendantText" presStyleLbl="alignAcc1" presStyleIdx="1" presStyleCnt="3">
        <dgm:presLayoutVars>
          <dgm:bulletEnabled val="1"/>
        </dgm:presLayoutVars>
      </dgm:prSet>
      <dgm:spPr/>
    </dgm:pt>
    <dgm:pt modelId="{82A1D580-15D0-4241-80C3-ED0CE52CC835}" type="pres">
      <dgm:prSet presAssocID="{ADF5EE56-F61F-4309-939B-2C63DC7FB633}" presName="sp" presStyleCnt="0"/>
      <dgm:spPr/>
    </dgm:pt>
    <dgm:pt modelId="{0863A540-4646-4792-B9C0-AEAE07E0E62A}" type="pres">
      <dgm:prSet presAssocID="{35EFD44E-B617-4F40-863F-95928DE7F22B}" presName="composite" presStyleCnt="0"/>
      <dgm:spPr/>
    </dgm:pt>
    <dgm:pt modelId="{A46591F4-E6D7-4F6B-8833-49DCAF2CE816}" type="pres">
      <dgm:prSet presAssocID="{35EFD44E-B617-4F40-863F-95928DE7F22B}" presName="parentText" presStyleLbl="alignNode1" presStyleIdx="2" presStyleCnt="3">
        <dgm:presLayoutVars>
          <dgm:chMax val="1"/>
          <dgm:bulletEnabled val="1"/>
        </dgm:presLayoutVars>
      </dgm:prSet>
      <dgm:spPr/>
    </dgm:pt>
    <dgm:pt modelId="{6362CF2C-F564-4329-87B0-A3CD17C1F41E}" type="pres">
      <dgm:prSet presAssocID="{35EFD44E-B617-4F40-863F-95928DE7F22B}" presName="descendantText" presStyleLbl="alignAcc1" presStyleIdx="2" presStyleCnt="3">
        <dgm:presLayoutVars>
          <dgm:bulletEnabled val="1"/>
        </dgm:presLayoutVars>
      </dgm:prSet>
      <dgm:spPr/>
    </dgm:pt>
  </dgm:ptLst>
  <dgm:cxnLst>
    <dgm:cxn modelId="{E11D4213-11D1-46DC-9928-309303FCBF1A}" srcId="{0D0EF194-C665-47E5-947D-0A73EC83F66F}" destId="{BD012C60-F0AB-48D0-9CEE-C134B733CA3F}" srcOrd="1" destOrd="0" parTransId="{DBAC0A27-2323-4CF7-B3E2-FBB0B2B6A156}" sibTransId="{8FA2D51D-0F45-4F8E-9AC5-9745375311B2}"/>
    <dgm:cxn modelId="{DB516C14-AAFD-4C12-8BE8-CE2EAC9F4A4A}" type="presOf" srcId="{0D0EF194-C665-47E5-947D-0A73EC83F66F}" destId="{325FCFE1-50B5-4116-A0EA-CC1BBF7864B3}" srcOrd="0" destOrd="0" presId="urn:microsoft.com/office/officeart/2005/8/layout/chevron2"/>
    <dgm:cxn modelId="{02591023-378A-4D6D-B8DC-36DBE3B6C765}" srcId="{35EFD44E-B617-4F40-863F-95928DE7F22B}" destId="{2310E6B0-3E7A-4FC3-8DF2-DB7A221C1424}" srcOrd="1" destOrd="0" parTransId="{7D3DE5B9-63FE-4314-943E-8B142C1FD4AE}" sibTransId="{447A8037-643D-46A7-86F4-225592F58C76}"/>
    <dgm:cxn modelId="{22EF4623-445C-4DD1-8508-45638468D25D}" srcId="{0D0EF194-C665-47E5-947D-0A73EC83F66F}" destId="{ABC9B176-005A-4CF8-B54C-1FE980B883A3}" srcOrd="3" destOrd="0" parTransId="{8F004ACE-C15B-44CE-9A6A-14615B416DB8}" sibTransId="{219AF5FA-63C7-417C-9AD6-90DDA06A9988}"/>
    <dgm:cxn modelId="{56A2D423-C8DD-4E1D-B8AA-2B0CC6AA90EC}" type="presOf" srcId="{301B3374-3A19-4D61-B5CA-3B3C6FD518C0}" destId="{996D493F-22A3-4466-8A7A-2151195B108F}" srcOrd="0" destOrd="0" presId="urn:microsoft.com/office/officeart/2005/8/layout/chevron2"/>
    <dgm:cxn modelId="{64791728-2627-43F7-8951-D17AE5595536}" type="presOf" srcId="{ABC9B176-005A-4CF8-B54C-1FE980B883A3}" destId="{EF6A4687-4596-4B82-A29F-9AAF4072B8CE}" srcOrd="0" destOrd="3" presId="urn:microsoft.com/office/officeart/2005/8/layout/chevron2"/>
    <dgm:cxn modelId="{F648D932-B8BB-43E9-9645-57963D7BEC69}" type="presOf" srcId="{A2080E5B-6F16-4626-957B-C0D8B22A1736}" destId="{65952420-8371-4B1B-9990-49165AC73FB9}" srcOrd="0" destOrd="1" presId="urn:microsoft.com/office/officeart/2005/8/layout/chevron2"/>
    <dgm:cxn modelId="{1B2EA736-FF36-4FE3-B839-4F73419232CD}" srcId="{913FC8CE-B727-4E8A-8439-29E773CA8042}" destId="{301B3374-3A19-4D61-B5CA-3B3C6FD518C0}" srcOrd="1" destOrd="0" parTransId="{353EC141-5693-42A3-A3C5-61DC7FDD74EF}" sibTransId="{ADF5EE56-F61F-4309-939B-2C63DC7FB633}"/>
    <dgm:cxn modelId="{56BB5838-43EB-46AF-AAA2-694070214D8B}" type="presOf" srcId="{60012F51-9EA6-4472-A7A3-6876210D8048}" destId="{6362CF2C-F564-4329-87B0-A3CD17C1F41E}" srcOrd="0" destOrd="0" presId="urn:microsoft.com/office/officeart/2005/8/layout/chevron2"/>
    <dgm:cxn modelId="{2A010239-3EA9-432A-B166-DB29B194AB7E}" type="presOf" srcId="{B890A6A3-FA47-4358-865F-5D6AF1ACF9E4}" destId="{65952420-8371-4B1B-9990-49165AC73FB9}" srcOrd="0" destOrd="0" presId="urn:microsoft.com/office/officeart/2005/8/layout/chevron2"/>
    <dgm:cxn modelId="{0D73CF39-9AA8-487A-804D-E8C0FC00E80E}" type="presOf" srcId="{51BC6142-4462-4548-B630-3B5586A98BED}" destId="{65952420-8371-4B1B-9990-49165AC73FB9}" srcOrd="0" destOrd="2" presId="urn:microsoft.com/office/officeart/2005/8/layout/chevron2"/>
    <dgm:cxn modelId="{58AA7E5C-5EAA-43BE-80F7-BE457B9A2703}" type="presOf" srcId="{BD012C60-F0AB-48D0-9CEE-C134B733CA3F}" destId="{EF6A4687-4596-4B82-A29F-9AAF4072B8CE}" srcOrd="0" destOrd="1" presId="urn:microsoft.com/office/officeart/2005/8/layout/chevron2"/>
    <dgm:cxn modelId="{C4941441-91BF-4C6C-8587-7034D21D0108}" srcId="{0D0EF194-C665-47E5-947D-0A73EC83F66F}" destId="{5755EDD1-A4CD-4F4F-BB4D-0F7974820C22}" srcOrd="0" destOrd="0" parTransId="{A1283CB6-BAF6-4480-8605-1FD3E0AD93AD}" sibTransId="{2982D975-C1C0-49EC-BBA9-3FF87E9F6114}"/>
    <dgm:cxn modelId="{FB2D5E50-0F01-47E2-A5CE-8F661C0E6E42}" srcId="{35EFD44E-B617-4F40-863F-95928DE7F22B}" destId="{60012F51-9EA6-4472-A7A3-6876210D8048}" srcOrd="0" destOrd="0" parTransId="{612C8455-4EEE-411D-B69D-0931DED98251}" sibTransId="{8AE8C340-D6D7-414F-95FA-EBEB444B2320}"/>
    <dgm:cxn modelId="{1851FE53-BC64-4DDC-BF9E-4E8907E93381}" srcId="{301B3374-3A19-4D61-B5CA-3B3C6FD518C0}" destId="{A2080E5B-6F16-4626-957B-C0D8B22A1736}" srcOrd="1" destOrd="0" parTransId="{3BDF0B56-7CFD-455C-ADCE-8F62BD20395D}" sibTransId="{3555E32F-BF87-48B9-9A2F-4F1D6F8D41ED}"/>
    <dgm:cxn modelId="{37F08254-4490-4747-B918-D6D2D9E6F09D}" srcId="{301B3374-3A19-4D61-B5CA-3B3C6FD518C0}" destId="{4798D3AE-BD4C-486C-9F7C-3C0695489FFB}" srcOrd="3" destOrd="0" parTransId="{E1689BA4-CA49-41E9-BDBE-D72005B009C2}" sibTransId="{4F877D3B-D36C-4A45-945F-6695ED0ECA8A}"/>
    <dgm:cxn modelId="{E01A717C-E89A-43F0-BAD2-95F31F0BBE82}" type="presOf" srcId="{5755EDD1-A4CD-4F4F-BB4D-0F7974820C22}" destId="{EF6A4687-4596-4B82-A29F-9AAF4072B8CE}" srcOrd="0" destOrd="0" presId="urn:microsoft.com/office/officeart/2005/8/layout/chevron2"/>
    <dgm:cxn modelId="{78DA4B82-8CDA-473E-8011-C4071D7E7B47}" type="presOf" srcId="{4798D3AE-BD4C-486C-9F7C-3C0695489FFB}" destId="{65952420-8371-4B1B-9990-49165AC73FB9}" srcOrd="0" destOrd="3" presId="urn:microsoft.com/office/officeart/2005/8/layout/chevron2"/>
    <dgm:cxn modelId="{DCDC0A8B-507E-4757-B9F3-4CB07251469C}" type="presOf" srcId="{1F8E728C-B048-4E8D-BBAE-BE65E07B47A9}" destId="{EF6A4687-4596-4B82-A29F-9AAF4072B8CE}" srcOrd="0" destOrd="2" presId="urn:microsoft.com/office/officeart/2005/8/layout/chevron2"/>
    <dgm:cxn modelId="{3DD84F90-DD20-4903-9196-8A949771001E}" srcId="{913FC8CE-B727-4E8A-8439-29E773CA8042}" destId="{35EFD44E-B617-4F40-863F-95928DE7F22B}" srcOrd="2" destOrd="0" parTransId="{01EE9420-3AB7-4C0D-A9E4-90EF6D19A311}" sibTransId="{7A8770CA-4385-4A2E-B13C-9082268E1C0C}"/>
    <dgm:cxn modelId="{C6B8EFA3-E212-4884-9C49-DC29409562E0}" srcId="{301B3374-3A19-4D61-B5CA-3B3C6FD518C0}" destId="{51BC6142-4462-4548-B630-3B5586A98BED}" srcOrd="2" destOrd="0" parTransId="{A0D001B7-C5DD-48D8-8242-755817D99E61}" sibTransId="{DDA378CD-7A3C-42A2-A05A-21D17843F19B}"/>
    <dgm:cxn modelId="{808999AD-99C1-48B0-BCE8-D330480F7652}" srcId="{35EFD44E-B617-4F40-863F-95928DE7F22B}" destId="{F9091E70-ACA7-4D16-A19D-CA5F08493093}" srcOrd="2" destOrd="0" parTransId="{DC0CB3D9-D08D-4CAB-956E-5A40F9B65DF3}" sibTransId="{75E9AE33-B9B4-442D-9F40-AAB564B24FFC}"/>
    <dgm:cxn modelId="{19590CBC-9726-445D-843E-BDE8BECCE5D2}" type="presOf" srcId="{F9091E70-ACA7-4D16-A19D-CA5F08493093}" destId="{6362CF2C-F564-4329-87B0-A3CD17C1F41E}" srcOrd="0" destOrd="2" presId="urn:microsoft.com/office/officeart/2005/8/layout/chevron2"/>
    <dgm:cxn modelId="{4154F6C2-ECDB-45F7-BB53-96F829FA616D}" srcId="{913FC8CE-B727-4E8A-8439-29E773CA8042}" destId="{0D0EF194-C665-47E5-947D-0A73EC83F66F}" srcOrd="0" destOrd="0" parTransId="{2302C320-D4D5-4F85-B671-D6983EF47316}" sibTransId="{FA2BCD23-1A96-4621-815D-5EA39F554FA7}"/>
    <dgm:cxn modelId="{33951AC9-FC4B-42FF-AA93-819BEBC62AE0}" type="presOf" srcId="{2310E6B0-3E7A-4FC3-8DF2-DB7A221C1424}" destId="{6362CF2C-F564-4329-87B0-A3CD17C1F41E}" srcOrd="0" destOrd="1" presId="urn:microsoft.com/office/officeart/2005/8/layout/chevron2"/>
    <dgm:cxn modelId="{5FD90FCB-8603-4406-8912-111231259D75}" type="presOf" srcId="{913FC8CE-B727-4E8A-8439-29E773CA8042}" destId="{4207366B-60BB-4080-B919-A5DA80EEFEAC}" srcOrd="0" destOrd="0" presId="urn:microsoft.com/office/officeart/2005/8/layout/chevron2"/>
    <dgm:cxn modelId="{022DBFDB-05C1-4200-865F-AB4C9C7D525D}" type="presOf" srcId="{35EFD44E-B617-4F40-863F-95928DE7F22B}" destId="{A46591F4-E6D7-4F6B-8833-49DCAF2CE816}" srcOrd="0" destOrd="0" presId="urn:microsoft.com/office/officeart/2005/8/layout/chevron2"/>
    <dgm:cxn modelId="{A62328EA-1A6B-4F0E-8586-A620C91227D7}" srcId="{0D0EF194-C665-47E5-947D-0A73EC83F66F}" destId="{1F8E728C-B048-4E8D-BBAE-BE65E07B47A9}" srcOrd="2" destOrd="0" parTransId="{57FBED0D-2FDC-4F91-AE41-4C4A3DF1B41F}" sibTransId="{DD574B8C-315F-424F-84B0-5885157F18D1}"/>
    <dgm:cxn modelId="{6DF0ABF7-27FE-4CC2-93E3-0013AB6511D9}" srcId="{301B3374-3A19-4D61-B5CA-3B3C6FD518C0}" destId="{B890A6A3-FA47-4358-865F-5D6AF1ACF9E4}" srcOrd="0" destOrd="0" parTransId="{99F9C297-5C31-41D0-9A43-DE07A9534EE5}" sibTransId="{12AF09A8-FC86-4AE4-B1B2-6FE21E03E078}"/>
    <dgm:cxn modelId="{17B5ADB0-149F-4CBC-8C14-7D336BE2E347}" type="presParOf" srcId="{4207366B-60BB-4080-B919-A5DA80EEFEAC}" destId="{602FB793-69A2-42D1-8D7E-81120FAEADAB}" srcOrd="0" destOrd="0" presId="urn:microsoft.com/office/officeart/2005/8/layout/chevron2"/>
    <dgm:cxn modelId="{0FA81BB8-29D0-42EC-9D4B-B7499698988D}" type="presParOf" srcId="{602FB793-69A2-42D1-8D7E-81120FAEADAB}" destId="{325FCFE1-50B5-4116-A0EA-CC1BBF7864B3}" srcOrd="0" destOrd="0" presId="urn:microsoft.com/office/officeart/2005/8/layout/chevron2"/>
    <dgm:cxn modelId="{8F7207D9-4825-411F-9424-2F811259F8F1}" type="presParOf" srcId="{602FB793-69A2-42D1-8D7E-81120FAEADAB}" destId="{EF6A4687-4596-4B82-A29F-9AAF4072B8CE}" srcOrd="1" destOrd="0" presId="urn:microsoft.com/office/officeart/2005/8/layout/chevron2"/>
    <dgm:cxn modelId="{C4E507CE-3642-4691-B977-02EA91EBDDFF}" type="presParOf" srcId="{4207366B-60BB-4080-B919-A5DA80EEFEAC}" destId="{40F90901-8FC5-40BA-8372-4E7AD33D7236}" srcOrd="1" destOrd="0" presId="urn:microsoft.com/office/officeart/2005/8/layout/chevron2"/>
    <dgm:cxn modelId="{A58D77FB-BBA3-4105-B21A-45582B1934C0}" type="presParOf" srcId="{4207366B-60BB-4080-B919-A5DA80EEFEAC}" destId="{12319CAA-3632-46EC-9FD4-98B0FDCCE013}" srcOrd="2" destOrd="0" presId="urn:microsoft.com/office/officeart/2005/8/layout/chevron2"/>
    <dgm:cxn modelId="{636FA325-B2F8-4DBB-B6F8-CAC557C31A9A}" type="presParOf" srcId="{12319CAA-3632-46EC-9FD4-98B0FDCCE013}" destId="{996D493F-22A3-4466-8A7A-2151195B108F}" srcOrd="0" destOrd="0" presId="urn:microsoft.com/office/officeart/2005/8/layout/chevron2"/>
    <dgm:cxn modelId="{94A27F68-AD4A-4656-9F01-4044A81A83AE}" type="presParOf" srcId="{12319CAA-3632-46EC-9FD4-98B0FDCCE013}" destId="{65952420-8371-4B1B-9990-49165AC73FB9}" srcOrd="1" destOrd="0" presId="urn:microsoft.com/office/officeart/2005/8/layout/chevron2"/>
    <dgm:cxn modelId="{EAECCDAB-F48F-45B3-80D8-FF5A5BBC1406}" type="presParOf" srcId="{4207366B-60BB-4080-B919-A5DA80EEFEAC}" destId="{82A1D580-15D0-4241-80C3-ED0CE52CC835}" srcOrd="3" destOrd="0" presId="urn:microsoft.com/office/officeart/2005/8/layout/chevron2"/>
    <dgm:cxn modelId="{001859CE-90B2-4CC2-A5E1-9BC82D9CD425}" type="presParOf" srcId="{4207366B-60BB-4080-B919-A5DA80EEFEAC}" destId="{0863A540-4646-4792-B9C0-AEAE07E0E62A}" srcOrd="4" destOrd="0" presId="urn:microsoft.com/office/officeart/2005/8/layout/chevron2"/>
    <dgm:cxn modelId="{AC4FBE1C-228F-4BBD-A90F-958C4D43983A}" type="presParOf" srcId="{0863A540-4646-4792-B9C0-AEAE07E0E62A}" destId="{A46591F4-E6D7-4F6B-8833-49DCAF2CE816}" srcOrd="0" destOrd="0" presId="urn:microsoft.com/office/officeart/2005/8/layout/chevron2"/>
    <dgm:cxn modelId="{2FBB6567-44DE-4158-B857-200FEFB59E2D}" type="presParOf" srcId="{0863A540-4646-4792-B9C0-AEAE07E0E62A}" destId="{6362CF2C-F564-4329-87B0-A3CD17C1F41E}" srcOrd="1" destOrd="0" presId="urn:microsoft.com/office/officeart/2005/8/layout/chevron2"/>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325FCFE1-50B5-4116-A0EA-CC1BBF7864B3}">
      <dsp:nvSpPr>
        <dsp:cNvPr id="0" name=""/>
        <dsp:cNvSpPr/>
      </dsp:nvSpPr>
      <dsp:spPr>
        <a:xfrm rot="5400000">
          <a:off x="-245896" y="248938"/>
          <a:ext cx="1639309" cy="114751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Segment 1</a:t>
          </a:r>
          <a:endParaRPr lang="en-GB" sz="1800" kern="1200" dirty="0"/>
        </a:p>
      </dsp:txBody>
      <dsp:txXfrm rot="-5400000">
        <a:off x="1" y="576799"/>
        <a:ext cx="1147516" cy="491793"/>
      </dsp:txXfrm>
    </dsp:sp>
    <dsp:sp modelId="{EF6A4687-4596-4B82-A29F-9AAF4072B8CE}">
      <dsp:nvSpPr>
        <dsp:cNvPr id="0" name=""/>
        <dsp:cNvSpPr/>
      </dsp:nvSpPr>
      <dsp:spPr>
        <a:xfrm rot="5400000">
          <a:off x="4127207" y="-2976648"/>
          <a:ext cx="1065551" cy="702493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Project Topic Decision</a:t>
          </a:r>
          <a:endParaRPr lang="en-GB" sz="1500" kern="1200" dirty="0"/>
        </a:p>
        <a:p>
          <a:pPr marL="114300" lvl="1" indent="-114300" algn="l" defTabSz="666750">
            <a:lnSpc>
              <a:spcPct val="90000"/>
            </a:lnSpc>
            <a:spcBef>
              <a:spcPct val="0"/>
            </a:spcBef>
            <a:spcAft>
              <a:spcPct val="15000"/>
            </a:spcAft>
            <a:buChar char="•"/>
          </a:pPr>
          <a:r>
            <a:rPr lang="en-US" sz="1500" kern="1200" dirty="0"/>
            <a:t>Data Acquisition</a:t>
          </a:r>
          <a:endParaRPr lang="en-GB" sz="1500" kern="1200" dirty="0"/>
        </a:p>
        <a:p>
          <a:pPr marL="114300" lvl="1" indent="-114300" algn="l" defTabSz="666750">
            <a:lnSpc>
              <a:spcPct val="90000"/>
            </a:lnSpc>
            <a:spcBef>
              <a:spcPct val="0"/>
            </a:spcBef>
            <a:spcAft>
              <a:spcPct val="15000"/>
            </a:spcAft>
            <a:buChar char="•"/>
          </a:pPr>
          <a:r>
            <a:rPr lang="en-US" sz="1500" kern="1200" dirty="0"/>
            <a:t>Data Exploration</a:t>
          </a:r>
          <a:endParaRPr lang="en-GB" sz="1500" kern="1200" dirty="0"/>
        </a:p>
        <a:p>
          <a:pPr marL="114300" lvl="1" indent="-114300" algn="l" defTabSz="666750">
            <a:lnSpc>
              <a:spcPct val="90000"/>
            </a:lnSpc>
            <a:spcBef>
              <a:spcPct val="0"/>
            </a:spcBef>
            <a:spcAft>
              <a:spcPct val="15000"/>
            </a:spcAft>
            <a:buChar char="•"/>
          </a:pPr>
          <a:r>
            <a:rPr lang="en-US" sz="1500" kern="1200" dirty="0"/>
            <a:t>Project Management</a:t>
          </a:r>
          <a:endParaRPr lang="en-GB" sz="1500" kern="1200" dirty="0"/>
        </a:p>
      </dsp:txBody>
      <dsp:txXfrm rot="-5400000">
        <a:off x="1147516" y="55059"/>
        <a:ext cx="6972917" cy="961519"/>
      </dsp:txXfrm>
    </dsp:sp>
    <dsp:sp modelId="{996D493F-22A3-4466-8A7A-2151195B108F}">
      <dsp:nvSpPr>
        <dsp:cNvPr id="0" name=""/>
        <dsp:cNvSpPr/>
      </dsp:nvSpPr>
      <dsp:spPr>
        <a:xfrm rot="5400000">
          <a:off x="-245896" y="1694692"/>
          <a:ext cx="1639309" cy="114751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Segment 2</a:t>
          </a:r>
          <a:endParaRPr lang="en-GB" sz="1800" kern="1200" dirty="0"/>
        </a:p>
      </dsp:txBody>
      <dsp:txXfrm rot="-5400000">
        <a:off x="1" y="2022553"/>
        <a:ext cx="1147516" cy="491793"/>
      </dsp:txXfrm>
    </dsp:sp>
    <dsp:sp modelId="{65952420-8371-4B1B-9990-49165AC73FB9}">
      <dsp:nvSpPr>
        <dsp:cNvPr id="0" name=""/>
        <dsp:cNvSpPr/>
      </dsp:nvSpPr>
      <dsp:spPr>
        <a:xfrm rot="5400000">
          <a:off x="4127207" y="-1530895"/>
          <a:ext cx="1065551" cy="702493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Data Cleaning</a:t>
          </a:r>
          <a:endParaRPr lang="en-GB" sz="1500" kern="1200" dirty="0"/>
        </a:p>
        <a:p>
          <a:pPr marL="114300" lvl="1" indent="-114300" algn="l" defTabSz="666750">
            <a:lnSpc>
              <a:spcPct val="90000"/>
            </a:lnSpc>
            <a:spcBef>
              <a:spcPct val="0"/>
            </a:spcBef>
            <a:spcAft>
              <a:spcPct val="15000"/>
            </a:spcAft>
            <a:buChar char="•"/>
          </a:pPr>
          <a:r>
            <a:rPr lang="en-US" sz="1500" kern="1200" dirty="0"/>
            <a:t>Database Creation</a:t>
          </a:r>
          <a:endParaRPr lang="en-GB" sz="1500" kern="1200" dirty="0"/>
        </a:p>
        <a:p>
          <a:pPr marL="114300" lvl="1" indent="-114300" algn="l" defTabSz="666750">
            <a:lnSpc>
              <a:spcPct val="90000"/>
            </a:lnSpc>
            <a:spcBef>
              <a:spcPct val="0"/>
            </a:spcBef>
            <a:spcAft>
              <a:spcPct val="15000"/>
            </a:spcAft>
            <a:buChar char="•"/>
          </a:pPr>
          <a:r>
            <a:rPr lang="en-US" sz="1500" kern="1200" dirty="0"/>
            <a:t>Machine Learning Model Creation and Performance</a:t>
          </a:r>
          <a:endParaRPr lang="en-GB" sz="1500" kern="1200" dirty="0"/>
        </a:p>
        <a:p>
          <a:pPr marL="114300" lvl="1" indent="-114300" algn="l" defTabSz="666750">
            <a:lnSpc>
              <a:spcPct val="90000"/>
            </a:lnSpc>
            <a:spcBef>
              <a:spcPct val="0"/>
            </a:spcBef>
            <a:spcAft>
              <a:spcPct val="15000"/>
            </a:spcAft>
            <a:buChar char="•"/>
          </a:pPr>
          <a:r>
            <a:rPr lang="en-US" sz="1500" kern="1200" dirty="0"/>
            <a:t>Machine Learning Model Result Analysis</a:t>
          </a:r>
          <a:endParaRPr lang="en-GB" sz="1500" kern="1200" dirty="0"/>
        </a:p>
      </dsp:txBody>
      <dsp:txXfrm rot="-5400000">
        <a:off x="1147516" y="1500812"/>
        <a:ext cx="6972917" cy="961519"/>
      </dsp:txXfrm>
    </dsp:sp>
    <dsp:sp modelId="{A46591F4-E6D7-4F6B-8833-49DCAF2CE816}">
      <dsp:nvSpPr>
        <dsp:cNvPr id="0" name=""/>
        <dsp:cNvSpPr/>
      </dsp:nvSpPr>
      <dsp:spPr>
        <a:xfrm rot="5400000">
          <a:off x="-245896" y="3140445"/>
          <a:ext cx="1639309" cy="1147516"/>
        </a:xfrm>
        <a:prstGeom prst="chevron">
          <a:avLst/>
        </a:prstGeom>
        <a:solidFill>
          <a:schemeClr val="accent1">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1430" tIns="11430" rIns="11430" bIns="11430" numCol="1" spcCol="1270" anchor="ctr" anchorCtr="0">
          <a:noAutofit/>
        </a:bodyPr>
        <a:lstStyle/>
        <a:p>
          <a:pPr marL="0" lvl="0" indent="0" algn="ctr" defTabSz="800100">
            <a:lnSpc>
              <a:spcPct val="90000"/>
            </a:lnSpc>
            <a:spcBef>
              <a:spcPct val="0"/>
            </a:spcBef>
            <a:spcAft>
              <a:spcPct val="35000"/>
            </a:spcAft>
            <a:buNone/>
          </a:pPr>
          <a:r>
            <a:rPr lang="en-US" sz="1800" kern="1200" dirty="0"/>
            <a:t>Segment 3</a:t>
          </a:r>
          <a:endParaRPr lang="en-GB" sz="1800" kern="1200" dirty="0"/>
        </a:p>
      </dsp:txBody>
      <dsp:txXfrm rot="-5400000">
        <a:off x="1" y="3468306"/>
        <a:ext cx="1147516" cy="491793"/>
      </dsp:txXfrm>
    </dsp:sp>
    <dsp:sp modelId="{6362CF2C-F564-4329-87B0-A3CD17C1F41E}">
      <dsp:nvSpPr>
        <dsp:cNvPr id="0" name=""/>
        <dsp:cNvSpPr/>
      </dsp:nvSpPr>
      <dsp:spPr>
        <a:xfrm rot="5400000">
          <a:off x="4127207" y="-85141"/>
          <a:ext cx="1065551" cy="7024933"/>
        </a:xfrm>
        <a:prstGeom prst="round2Same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US" sz="1500" kern="1200" dirty="0"/>
            <a:t>Visualization of Predicted Values from Machine Learning Model</a:t>
          </a:r>
          <a:endParaRPr lang="en-GB" sz="1500" kern="1200" dirty="0"/>
        </a:p>
        <a:p>
          <a:pPr marL="114300" lvl="1" indent="-114300" algn="l" defTabSz="666750">
            <a:lnSpc>
              <a:spcPct val="90000"/>
            </a:lnSpc>
            <a:spcBef>
              <a:spcPct val="0"/>
            </a:spcBef>
            <a:spcAft>
              <a:spcPct val="15000"/>
            </a:spcAft>
            <a:buChar char="•"/>
          </a:pPr>
          <a:r>
            <a:rPr lang="en-US" sz="1500" kern="1200" dirty="0"/>
            <a:t>Conclusion</a:t>
          </a:r>
          <a:endParaRPr lang="en-GB" sz="1500" kern="1200" dirty="0"/>
        </a:p>
        <a:p>
          <a:pPr marL="114300" lvl="1" indent="-114300" algn="l" defTabSz="666750">
            <a:lnSpc>
              <a:spcPct val="90000"/>
            </a:lnSpc>
            <a:spcBef>
              <a:spcPct val="0"/>
            </a:spcBef>
            <a:spcAft>
              <a:spcPct val="15000"/>
            </a:spcAft>
            <a:buChar char="•"/>
          </a:pPr>
          <a:r>
            <a:rPr lang="en-US" sz="1500" kern="1200" dirty="0"/>
            <a:t>Lessons Learned (Individual Self-Assessment)</a:t>
          </a:r>
          <a:endParaRPr lang="en-GB" sz="1500" kern="1200" dirty="0"/>
        </a:p>
      </dsp:txBody>
      <dsp:txXfrm rot="-5400000">
        <a:off x="1147516" y="2946566"/>
        <a:ext cx="6972917" cy="961519"/>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356606468"/>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jpeg>
</file>

<file path=ppt/media/image3.page>
</file>

<file path=ppt/media/image4.png>
</file>

<file path=ppt/media/image5.png>
</file>

<file path=ppt/media/image6.jp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0274" name="Rectangle 2"/>
          <p:cNvSpPr>
            <a:spLocks noGrp="1" noChangeArrowheads="1"/>
          </p:cNvSpPr>
          <p:nvPr>
            <p:ph type="hdr" sz="quarter"/>
          </p:nvPr>
        </p:nvSpPr>
        <p:spPr bwMode="auto">
          <a:xfrm>
            <a:off x="0"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defRPr sz="1200"/>
            </a:lvl1pPr>
          </a:lstStyle>
          <a:p>
            <a:endParaRPr lang="en-US"/>
          </a:p>
        </p:txBody>
      </p:sp>
      <p:sp>
        <p:nvSpPr>
          <p:cNvPr id="310275" name="Rectangle 3"/>
          <p:cNvSpPr>
            <a:spLocks noGrp="1" noChangeArrowheads="1"/>
          </p:cNvSpPr>
          <p:nvPr>
            <p:ph type="dt" idx="1"/>
          </p:nvPr>
        </p:nvSpPr>
        <p:spPr bwMode="auto">
          <a:xfrm>
            <a:off x="3884613" y="0"/>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algn="r">
              <a:defRPr sz="1200"/>
            </a:lvl1pPr>
          </a:lstStyle>
          <a:p>
            <a:endParaRPr lang="en-US"/>
          </a:p>
        </p:txBody>
      </p:sp>
      <p:sp>
        <p:nvSpPr>
          <p:cNvPr id="310276"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ffectLst/>
          <a:extLst>
            <a:ext uri="{AF507438-7753-43E0-B8FC-AC1667EBCBE1}">
              <a14:hiddenEffects xmlns:a14="http://schemas.microsoft.com/office/drawing/2010/main">
                <a:effectLst>
                  <a:outerShdw dist="35921" dir="2700000" algn="ctr" rotWithShape="0">
                    <a:srgbClr val="808080"/>
                  </a:outerShdw>
                </a:effectLst>
              </a14:hiddenEffects>
            </a:ext>
            <a:ext uri="{53640926-AAD7-44D8-BBD7-CCE9431645EC}">
              <a14:shadowObscured xmlns:a14="http://schemas.microsoft.com/office/drawing/2010/main" val="1"/>
            </a:ext>
          </a:extLst>
        </p:spPr>
      </p:sp>
      <p:sp>
        <p:nvSpPr>
          <p:cNvPr id="310277" name="Rectangle 5"/>
          <p:cNvSpPr>
            <a:spLocks noGrp="1" noChangeArrowheads="1"/>
          </p:cNvSpPr>
          <p:nvPr>
            <p:ph type="body" sz="quarter" idx="3"/>
          </p:nvPr>
        </p:nvSpPr>
        <p:spPr bwMode="auto">
          <a:xfrm>
            <a:off x="685800" y="4343400"/>
            <a:ext cx="5486400" cy="41148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310278" name="Rectangle 6"/>
          <p:cNvSpPr>
            <a:spLocks noGrp="1" noChangeArrowheads="1"/>
          </p:cNvSpPr>
          <p:nvPr>
            <p:ph type="ftr" sz="quarter" idx="4"/>
          </p:nvPr>
        </p:nvSpPr>
        <p:spPr bwMode="auto">
          <a:xfrm>
            <a:off x="0"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defRPr sz="1200"/>
            </a:lvl1pPr>
          </a:lstStyle>
          <a:p>
            <a:endParaRPr lang="en-US"/>
          </a:p>
        </p:txBody>
      </p:sp>
      <p:sp>
        <p:nvSpPr>
          <p:cNvPr id="310279" name="Rectangle 7"/>
          <p:cNvSpPr>
            <a:spLocks noGrp="1" noChangeArrowheads="1"/>
          </p:cNvSpPr>
          <p:nvPr>
            <p:ph type="sldNum" sz="quarter" idx="5"/>
          </p:nvPr>
        </p:nvSpPr>
        <p:spPr bwMode="auto">
          <a:xfrm>
            <a:off x="3884613" y="8685213"/>
            <a:ext cx="2971800" cy="4572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b" anchorCtr="0" compatLnSpc="1">
            <a:prstTxWarp prst="textNoShape">
              <a:avLst/>
            </a:prstTxWarp>
          </a:bodyPr>
          <a:lstStyle>
            <a:lvl1pPr algn="r">
              <a:defRPr sz="1200"/>
            </a:lvl1pPr>
          </a:lstStyle>
          <a:p>
            <a:fld id="{FE69AD49-8992-4BB2-8145-0395B6E819DD}" type="slidenum">
              <a:rPr lang="en-US"/>
              <a:pPr/>
              <a:t>‹#›</a:t>
            </a:fld>
            <a:endParaRPr lang="en-US"/>
          </a:p>
        </p:txBody>
      </p:sp>
    </p:spTree>
    <p:extLst>
      <p:ext uri="{BB962C8B-B14F-4D97-AF65-F5344CB8AC3E}">
        <p14:creationId xmlns:p14="http://schemas.microsoft.com/office/powerpoint/2010/main" val="2325903855"/>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1200" kern="1200">
        <a:solidFill>
          <a:schemeClr val="tx1"/>
        </a:solidFill>
        <a:latin typeface="Arial" charset="0"/>
        <a:ea typeface="+mn-ea"/>
        <a:cs typeface="+mn-cs"/>
      </a:defRPr>
    </a:lvl1pPr>
    <a:lvl2pPr marL="457200" algn="l" rtl="0" fontAlgn="base">
      <a:spcBef>
        <a:spcPct val="30000"/>
      </a:spcBef>
      <a:spcAft>
        <a:spcPct val="0"/>
      </a:spcAft>
      <a:defRPr sz="1200" kern="1200">
        <a:solidFill>
          <a:schemeClr val="tx1"/>
        </a:solidFill>
        <a:latin typeface="Arial" charset="0"/>
        <a:ea typeface="+mn-ea"/>
        <a:cs typeface="+mn-cs"/>
      </a:defRPr>
    </a:lvl2pPr>
    <a:lvl3pPr marL="914400" algn="l" rtl="0" fontAlgn="base">
      <a:spcBef>
        <a:spcPct val="30000"/>
      </a:spcBef>
      <a:spcAft>
        <a:spcPct val="0"/>
      </a:spcAft>
      <a:defRPr sz="1200" kern="1200">
        <a:solidFill>
          <a:schemeClr val="tx1"/>
        </a:solidFill>
        <a:latin typeface="Arial" charset="0"/>
        <a:ea typeface="+mn-ea"/>
        <a:cs typeface="+mn-cs"/>
      </a:defRPr>
    </a:lvl3pPr>
    <a:lvl4pPr marL="1371600" algn="l" rtl="0" fontAlgn="base">
      <a:spcBef>
        <a:spcPct val="30000"/>
      </a:spcBef>
      <a:spcAft>
        <a:spcPct val="0"/>
      </a:spcAft>
      <a:defRPr sz="1200" kern="1200">
        <a:solidFill>
          <a:schemeClr val="tx1"/>
        </a:solidFill>
        <a:latin typeface="Arial" charset="0"/>
        <a:ea typeface="+mn-ea"/>
        <a:cs typeface="+mn-cs"/>
      </a:defRPr>
    </a:lvl4pPr>
    <a:lvl5pPr marL="1828800" algn="l" rtl="0" fontAlgn="base">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11CD1780-DA84-4F72-9C2F-9AC2647A3B71}" type="slidenum">
              <a:rPr lang="en-US"/>
              <a:pPr/>
              <a:t>1</a:t>
            </a:fld>
            <a:endParaRPr lang="en-US"/>
          </a:p>
        </p:txBody>
      </p:sp>
      <p:sp>
        <p:nvSpPr>
          <p:cNvPr id="311298" name="Rectangle 2"/>
          <p:cNvSpPr>
            <a:spLocks noGrp="1" noRot="1" noChangeAspect="1" noChangeArrowheads="1" noTextEdit="1"/>
          </p:cNvSpPr>
          <p:nvPr>
            <p:ph type="sldImg"/>
          </p:nvPr>
        </p:nvSpPr>
        <p:spPr>
          <a:ln/>
        </p:spPr>
      </p:sp>
      <p:sp>
        <p:nvSpPr>
          <p:cNvPr id="311299" name="Rectangle 3"/>
          <p:cNvSpPr>
            <a:spLocks noGrp="1" noChangeArrowheads="1"/>
          </p:cNvSpPr>
          <p:nvPr>
            <p:ph type="body" idx="1"/>
          </p:nvPr>
        </p:nvSpPr>
        <p:spPr/>
        <p:txBody>
          <a:bodyPr/>
          <a:lstStyle/>
          <a:p>
            <a:endParaRPr lang="en-US" dirty="0"/>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Subjective</a:t>
            </a:r>
          </a:p>
          <a:p>
            <a:r>
              <a:rPr lang="en-US" dirty="0"/>
              <a:t>Various columns were given ratings for the state of a certain property of the house, either as a 1-10, or an ordinal rating from poor to excellent. As methodical the rating system may be, the actual category itself can be put up to debate depending on who one asks. An example from the original dataset is a column named ‘</a:t>
            </a:r>
            <a:r>
              <a:rPr lang="en-US" dirty="0" err="1"/>
              <a:t>HeatingQC</a:t>
            </a:r>
            <a:r>
              <a:rPr lang="en-US" dirty="0"/>
              <a:t>’ (Heating quality and condition) where it rates the quality of heating, and its condition, from poor to excellent. What was noted that people react differently to heat. For some what could be considered average, or typical, could be someone else’s excellent. For this reason, various other columns that were categorized as subjective were dropped from the dataset.</a:t>
            </a:r>
          </a:p>
          <a:p>
            <a:r>
              <a:rPr lang="en-US" b="1" dirty="0"/>
              <a:t>Null Values</a:t>
            </a:r>
          </a:p>
          <a:p>
            <a:r>
              <a:rPr lang="en-US" dirty="0"/>
              <a:t>An inherent part of any dataset, whether large or small, is the eventuality of missing data - a null value, or a blank cell. This dataset was no different. Using the ‘</a:t>
            </a:r>
            <a:r>
              <a:rPr lang="en-US" dirty="0" err="1"/>
              <a:t>df.isnull</a:t>
            </a:r>
            <a:r>
              <a:rPr lang="en-US" dirty="0"/>
              <a:t>()’ function, columns with null values were identified and further looked into. Depending on the row, the purpose of the null value was inspected. For example, in the case of column ‘</a:t>
            </a:r>
            <a:r>
              <a:rPr lang="en-US" dirty="0" err="1"/>
              <a:t>GarageType</a:t>
            </a:r>
            <a:r>
              <a:rPr lang="en-US" dirty="0"/>
              <a:t>”, where 72 null values were found, it was noted that the null values did not mean that the dataset was missing information, but rather the null values represented the lack of a garage. Therefore, these values were converted to ‘</a:t>
            </a:r>
            <a:r>
              <a:rPr lang="en-US" dirty="0" err="1"/>
              <a:t>NoGar</a:t>
            </a:r>
            <a:r>
              <a:rPr lang="en-US" dirty="0"/>
              <a:t>’ to show that there is no garage. Another example would be column ‘</a:t>
            </a:r>
            <a:r>
              <a:rPr lang="en-US" dirty="0" err="1"/>
              <a:t>FullBath</a:t>
            </a:r>
            <a:r>
              <a:rPr lang="en-US" dirty="0"/>
              <a:t>’ where, for some reason, there are houses without full bathrooms. Rows with ‘0’, as their ‘</a:t>
            </a:r>
            <a:r>
              <a:rPr lang="en-US" dirty="0" err="1"/>
              <a:t>FullBath</a:t>
            </a:r>
            <a:r>
              <a:rPr lang="en-US" dirty="0"/>
              <a:t>’ value, were removed from the dataset.</a:t>
            </a:r>
          </a:p>
          <a:p>
            <a:r>
              <a:rPr lang="en-US" b="1" dirty="0"/>
              <a:t>Data Transformation</a:t>
            </a:r>
          </a:p>
          <a:p>
            <a:r>
              <a:rPr lang="en-US" dirty="0"/>
              <a:t>Some of the columns had integer types of data to represent the corresponding part of the house, such as the square footage of the pool (</a:t>
            </a:r>
            <a:r>
              <a:rPr lang="en-US" dirty="0" err="1"/>
              <a:t>PoolArea</a:t>
            </a:r>
            <a:r>
              <a:rPr lang="en-US" dirty="0"/>
              <a:t>), or the number of fireplaces (Fireplaces). When the decision came to whether drop, or not, these columns. Ultimately, the team decided that it would be nice for one to look for these features, should they be available. Once it was determined the columns would stay in the dataset, it begged the question: How would they be represented? The answer came down to converting the numeric values to Booleans. If the ‘</a:t>
            </a:r>
            <a:r>
              <a:rPr lang="en-US" dirty="0" err="1"/>
              <a:t>PoolArea</a:t>
            </a:r>
            <a:r>
              <a:rPr lang="en-US" dirty="0"/>
              <a:t>’ was greater than zero, then the house has a pool. Otherwise, if the value was zero then the house has no pool. The same approach was taken with the ‘Fireplaces’ where if the count of fireplaces was 0, then there were no fireplaces, and if the value was greater than zero, the house does have at least one fireplace.</a:t>
            </a:r>
          </a:p>
          <a:p>
            <a:r>
              <a:rPr lang="en-US" dirty="0"/>
              <a:t>Another case of data transformation was the ‘</a:t>
            </a:r>
            <a:r>
              <a:rPr lang="en-US" dirty="0" err="1"/>
              <a:t>MoSold</a:t>
            </a:r>
            <a:r>
              <a:rPr lang="en-US" dirty="0"/>
              <a:t>’ and ‘</a:t>
            </a:r>
            <a:r>
              <a:rPr lang="en-US" dirty="0" err="1"/>
              <a:t>YrSold</a:t>
            </a:r>
            <a:r>
              <a:rPr lang="en-US" dirty="0"/>
              <a:t>’, as they were represented by two integer values. It became apparent that a data transformation was required when attempting to import the dataset when the DATE data format in </a:t>
            </a:r>
            <a:r>
              <a:rPr lang="en-US" dirty="0" err="1"/>
              <a:t>PostreSQL</a:t>
            </a:r>
            <a:r>
              <a:rPr lang="en-US" dirty="0"/>
              <a:t> required the ‘</a:t>
            </a:r>
            <a:r>
              <a:rPr lang="en-US" dirty="0" err="1"/>
              <a:t>DateSold</a:t>
            </a:r>
            <a:r>
              <a:rPr lang="en-US" dirty="0"/>
              <a:t>’ to be in YYYY-MM-DD, rather than YY. Two new columns were created: ‘</a:t>
            </a:r>
            <a:r>
              <a:rPr lang="en-US" dirty="0" err="1"/>
              <a:t>DaySold</a:t>
            </a:r>
            <a:r>
              <a:rPr lang="en-US" dirty="0"/>
              <a:t>’, which was given an arbitrary value of ‘01’, rather than ‘30’ or ‘31’, as not all months share these days. Secondly, ‘</a:t>
            </a:r>
            <a:r>
              <a:rPr lang="en-US" dirty="0" err="1"/>
              <a:t>DateSold</a:t>
            </a:r>
            <a:r>
              <a:rPr lang="en-US" dirty="0"/>
              <a:t>’, that utilized the RIGHT, MID, and LEFT functions in Microsoft Excel, and referenced the respective year, month and day, sold columns. Lastly, the ‘</a:t>
            </a:r>
            <a:r>
              <a:rPr lang="en-US" dirty="0" err="1"/>
              <a:t>DateSold</a:t>
            </a:r>
            <a:r>
              <a:rPr lang="en-US" dirty="0"/>
              <a:t>’ column was categorized as a ‘Date’ column within excel with a custom format that would meet the expectations of </a:t>
            </a:r>
            <a:r>
              <a:rPr lang="en-US" dirty="0" err="1"/>
              <a:t>PostreSQL</a:t>
            </a:r>
            <a:r>
              <a:rPr lang="en-US" dirty="0"/>
              <a:t>.  </a:t>
            </a:r>
          </a:p>
          <a:p>
            <a:r>
              <a:rPr lang="en-US" b="1" dirty="0"/>
              <a:t>Merging Information</a:t>
            </a:r>
          </a:p>
          <a:p>
            <a:r>
              <a:rPr lang="en-US" dirty="0"/>
              <a:t>Initially, the ‘Neighborhood’ names were shortened to facilitate reading, such as ‘</a:t>
            </a:r>
            <a:r>
              <a:rPr lang="en-US" dirty="0" err="1"/>
              <a:t>BrkSide</a:t>
            </a:r>
            <a:r>
              <a:rPr lang="en-US" dirty="0"/>
              <a:t>’ being ‘Brookside’. Using the ‘data_description.txt’ a table was created with the purpose of merging it with the dataset in order to drop the abbreviated neighborhood column and replacing it with a new column that has the full names.</a:t>
            </a:r>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10</a:t>
            </a:fld>
            <a:endParaRPr lang="en-US"/>
          </a:p>
        </p:txBody>
      </p:sp>
    </p:spTree>
    <p:extLst>
      <p:ext uri="{BB962C8B-B14F-4D97-AF65-F5344CB8AC3E}">
        <p14:creationId xmlns:p14="http://schemas.microsoft.com/office/powerpoint/2010/main" val="21844838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11</a:t>
            </a:fld>
            <a:endParaRPr lang="en-US"/>
          </a:p>
        </p:txBody>
      </p:sp>
    </p:spTree>
    <p:extLst>
      <p:ext uri="{BB962C8B-B14F-4D97-AF65-F5344CB8AC3E}">
        <p14:creationId xmlns:p14="http://schemas.microsoft.com/office/powerpoint/2010/main" val="161741236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indent="-457200" algn="l">
              <a:buFont typeface="+mj-lt"/>
              <a:buAutoNum type="arabicPeriod"/>
            </a:pPr>
            <a:r>
              <a:rPr lang="en-CA" sz="1200" b="0" i="0" dirty="0">
                <a:solidFill>
                  <a:srgbClr val="24292F"/>
                </a:solidFill>
                <a:effectLst/>
                <a:latin typeface="-apple-system"/>
              </a:rPr>
              <a:t>House Type: The list of types of houses</a:t>
            </a:r>
          </a:p>
          <a:p>
            <a:pPr marL="457200" indent="-457200" algn="l">
              <a:buFont typeface="+mj-lt"/>
              <a:buAutoNum type="arabicPeriod"/>
            </a:pPr>
            <a:r>
              <a:rPr lang="en-CA" sz="1200" b="0" i="0" dirty="0">
                <a:solidFill>
                  <a:srgbClr val="24292F"/>
                </a:solidFill>
                <a:effectLst/>
                <a:latin typeface="-apple-system"/>
              </a:rPr>
              <a:t>Garage Type: A list of types of garages</a:t>
            </a:r>
          </a:p>
          <a:p>
            <a:pPr marL="457200" indent="-457200" algn="l">
              <a:buFont typeface="+mj-lt"/>
              <a:buAutoNum type="arabicPeriod"/>
            </a:pPr>
            <a:r>
              <a:rPr lang="en-CA" sz="1200" b="0" i="0" dirty="0">
                <a:solidFill>
                  <a:srgbClr val="24292F"/>
                </a:solidFill>
                <a:effectLst/>
                <a:latin typeface="-apple-system"/>
              </a:rPr>
              <a:t>Neighbourhood: A list of neighborhoods in the City of Ames</a:t>
            </a:r>
          </a:p>
          <a:p>
            <a:pPr marL="457200" indent="-457200" algn="l">
              <a:buFont typeface="+mj-lt"/>
              <a:buAutoNum type="arabicPeriod"/>
            </a:pPr>
            <a:r>
              <a:rPr lang="en-CA" sz="1200" b="0" i="0" dirty="0">
                <a:solidFill>
                  <a:srgbClr val="24292F"/>
                </a:solidFill>
                <a:effectLst/>
                <a:latin typeface="-apple-system"/>
              </a:rPr>
              <a:t>Lot shape: A list of lot</a:t>
            </a:r>
          </a:p>
          <a:p>
            <a:pPr marL="457200" indent="-457200" algn="l">
              <a:buFont typeface="+mj-lt"/>
              <a:buAutoNum type="arabicPeriod"/>
            </a:pPr>
            <a:r>
              <a:rPr lang="en-CA" sz="1200" b="0" i="0" dirty="0">
                <a:solidFill>
                  <a:srgbClr val="24292F"/>
                </a:solidFill>
                <a:effectLst/>
                <a:latin typeface="-apple-system"/>
              </a:rPr>
              <a:t>Heating: A list of types of heating such as steam heat</a:t>
            </a:r>
          </a:p>
          <a:p>
            <a:pPr marL="457200" indent="-457200" algn="l">
              <a:buFont typeface="+mj-lt"/>
              <a:buAutoNum type="arabicPeriod"/>
            </a:pPr>
            <a:r>
              <a:rPr lang="en-CA" sz="1200" b="0" i="0" dirty="0">
                <a:solidFill>
                  <a:srgbClr val="24292F"/>
                </a:solidFill>
                <a:effectLst/>
                <a:latin typeface="-apple-system"/>
              </a:rPr>
              <a:t>House Sale History: A table includes house sales transactions in the City of Ames</a:t>
            </a:r>
            <a:r>
              <a:rPr lang="en-US" sz="1200" b="0" i="0" dirty="0">
                <a:solidFill>
                  <a:srgbClr val="24292F"/>
                </a:solidFill>
                <a:effectLst/>
                <a:latin typeface="-apple-system"/>
              </a:rPr>
              <a:t>.</a:t>
            </a:r>
          </a:p>
        </p:txBody>
      </p:sp>
      <p:sp>
        <p:nvSpPr>
          <p:cNvPr id="4" name="Slide Number Placeholder 3"/>
          <p:cNvSpPr>
            <a:spLocks noGrp="1"/>
          </p:cNvSpPr>
          <p:nvPr>
            <p:ph type="sldNum" sz="quarter" idx="5"/>
          </p:nvPr>
        </p:nvSpPr>
        <p:spPr/>
        <p:txBody>
          <a:bodyPr/>
          <a:lstStyle/>
          <a:p>
            <a:fld id="{FE69AD49-8992-4BB2-8145-0395B6E819DD}" type="slidenum">
              <a:rPr lang="en-US" smtClean="0"/>
              <a:pPr/>
              <a:t>12</a:t>
            </a:fld>
            <a:endParaRPr lang="en-US"/>
          </a:p>
        </p:txBody>
      </p:sp>
    </p:spTree>
    <p:extLst>
      <p:ext uri="{BB962C8B-B14F-4D97-AF65-F5344CB8AC3E}">
        <p14:creationId xmlns:p14="http://schemas.microsoft.com/office/powerpoint/2010/main" val="188249626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Why choose MLR?</a:t>
            </a:r>
          </a:p>
          <a:p>
            <a:pPr marL="285750" indent="-285750">
              <a:buFont typeface="Arial" panose="020B0604020202020204" pitchFamily="34" charset="0"/>
              <a:buChar char="•"/>
            </a:pPr>
            <a:r>
              <a:rPr lang="en-US" dirty="0"/>
              <a:t>Plan to improve performance?</a:t>
            </a:r>
          </a:p>
          <a:p>
            <a:pPr marL="285750" indent="-285750">
              <a:buFont typeface="Arial" panose="020B0604020202020204" pitchFamily="34" charset="0"/>
              <a:buChar char="•"/>
            </a:pPr>
            <a:r>
              <a:rPr lang="en-US" dirty="0"/>
              <a:t>What do the results show?</a:t>
            </a:r>
          </a:p>
          <a:p>
            <a:pPr marL="285750" indent="-285750">
              <a:buFont typeface="Arial" panose="020B0604020202020204" pitchFamily="34" charset="0"/>
              <a:buChar char="•"/>
            </a:pPr>
            <a:r>
              <a:rPr lang="en-US" dirty="0"/>
              <a:t>What can be concluded?</a:t>
            </a:r>
          </a:p>
          <a:p>
            <a:pPr marL="285750" indent="-285750">
              <a:buFont typeface="Arial" panose="020B0604020202020204" pitchFamily="34" charset="0"/>
              <a:buChar char="•"/>
            </a:pPr>
            <a:endParaRPr lang="en-GB" dirty="0"/>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13</a:t>
            </a:fld>
            <a:endParaRPr lang="en-US"/>
          </a:p>
        </p:txBody>
      </p:sp>
    </p:spTree>
    <p:extLst>
      <p:ext uri="{BB962C8B-B14F-4D97-AF65-F5344CB8AC3E}">
        <p14:creationId xmlns:p14="http://schemas.microsoft.com/office/powerpoint/2010/main" val="161921403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buFont typeface="Arial" panose="020B0604020202020204" pitchFamily="34" charset="0"/>
              <a:buChar char="•"/>
            </a:pPr>
            <a:r>
              <a:rPr lang="en-US" dirty="0"/>
              <a:t>Why choose MLR?</a:t>
            </a:r>
          </a:p>
          <a:p>
            <a:pPr marL="285750" indent="-285750">
              <a:buFont typeface="Arial" panose="020B0604020202020204" pitchFamily="34" charset="0"/>
              <a:buChar char="•"/>
            </a:pPr>
            <a:r>
              <a:rPr lang="en-US" dirty="0"/>
              <a:t>Plan to improve performance?</a:t>
            </a:r>
          </a:p>
          <a:p>
            <a:pPr marL="285750" indent="-285750">
              <a:buFont typeface="Arial" panose="020B0604020202020204" pitchFamily="34" charset="0"/>
              <a:buChar char="•"/>
            </a:pPr>
            <a:r>
              <a:rPr lang="en-US" dirty="0"/>
              <a:t>What do the results show?</a:t>
            </a:r>
          </a:p>
          <a:p>
            <a:pPr marL="285750" indent="-285750">
              <a:buFont typeface="Arial" panose="020B0604020202020204" pitchFamily="34" charset="0"/>
              <a:buChar char="•"/>
            </a:pPr>
            <a:r>
              <a:rPr lang="en-US" dirty="0"/>
              <a:t>What can be concluded?</a:t>
            </a:r>
          </a:p>
          <a:p>
            <a:pPr marL="285750" indent="-285750">
              <a:buFont typeface="Arial" panose="020B0604020202020204" pitchFamily="34" charset="0"/>
              <a:buChar char="•"/>
            </a:pPr>
            <a:endParaRPr lang="en-GB" dirty="0"/>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14</a:t>
            </a:fld>
            <a:endParaRPr lang="en-US"/>
          </a:p>
        </p:txBody>
      </p:sp>
    </p:spTree>
    <p:extLst>
      <p:ext uri="{BB962C8B-B14F-4D97-AF65-F5344CB8AC3E}">
        <p14:creationId xmlns:p14="http://schemas.microsoft.com/office/powerpoint/2010/main" val="2109682876"/>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CA" b="0" i="0" dirty="0">
                <a:solidFill>
                  <a:srgbClr val="24292F"/>
                </a:solidFill>
                <a:effectLst/>
                <a:latin typeface="-apple-system"/>
              </a:rPr>
              <a:t>Both the MSE and RMSE were lower in the Linear Regression model than the Random Forest model. Making the Linear Regression model more suitable for predicting the house sale values.</a:t>
            </a:r>
          </a:p>
          <a:p>
            <a:pPr algn="l">
              <a:buFont typeface="Arial" panose="020B0604020202020204" pitchFamily="34" charset="0"/>
              <a:buChar char="•"/>
            </a:pPr>
            <a:endParaRPr lang="en-CA" sz="4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The MAE was lower in the Random Forest model than the Linear Regression hence making the Random Forest model more suitable for predicting the house sale values.</a:t>
            </a:r>
          </a:p>
          <a:p>
            <a:pPr algn="l">
              <a:buFont typeface="Arial" panose="020B0604020202020204" pitchFamily="34" charset="0"/>
              <a:buChar char="•"/>
            </a:pPr>
            <a:endParaRPr lang="en-CA" sz="4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The R-Squared was higher in the Linear Regression model than the Random Forest model. Therefore, the Linear Regression model is more suitable for predicting the house sale values.</a:t>
            </a:r>
          </a:p>
          <a:p>
            <a:pPr algn="l">
              <a:buFont typeface="Arial" panose="020B0604020202020204" pitchFamily="34" charset="0"/>
              <a:buChar char="•"/>
            </a:pPr>
            <a:endParaRPr lang="en-CA" sz="400" b="0" i="0" dirty="0">
              <a:solidFill>
                <a:srgbClr val="24292F"/>
              </a:solidFill>
              <a:effectLst/>
              <a:latin typeface="-apple-system"/>
            </a:endParaRPr>
          </a:p>
          <a:p>
            <a:pPr algn="l">
              <a:buFont typeface="Arial" panose="020B0604020202020204" pitchFamily="34" charset="0"/>
              <a:buChar char="•"/>
            </a:pPr>
            <a:r>
              <a:rPr lang="en-CA" b="0" i="0" dirty="0">
                <a:solidFill>
                  <a:srgbClr val="24292F"/>
                </a:solidFill>
                <a:effectLst/>
                <a:latin typeface="-apple-system"/>
              </a:rPr>
              <a:t>In conclusion, out of the four different scores, three sided with the Linear Regression model being the most apt model to use for further work.</a:t>
            </a:r>
            <a:br>
              <a:rPr lang="en-CA" dirty="0"/>
            </a:br>
            <a:endParaRPr lang="en-US" dirty="0"/>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15</a:t>
            </a:fld>
            <a:endParaRPr lang="en-US"/>
          </a:p>
        </p:txBody>
      </p:sp>
    </p:spTree>
    <p:extLst>
      <p:ext uri="{BB962C8B-B14F-4D97-AF65-F5344CB8AC3E}">
        <p14:creationId xmlns:p14="http://schemas.microsoft.com/office/powerpoint/2010/main" val="392520943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base" latinLnBrk="0" hangingPunct="1">
              <a:lnSpc>
                <a:spcPct val="100000"/>
              </a:lnSpc>
              <a:spcBef>
                <a:spcPct val="30000"/>
              </a:spcBef>
              <a:spcAft>
                <a:spcPct val="0"/>
              </a:spcAft>
              <a:buClrTx/>
              <a:buSzTx/>
              <a:buFontTx/>
              <a:buNone/>
              <a:tabLst/>
              <a:defRPr/>
            </a:pPr>
            <a:r>
              <a:rPr lang="en-US" dirty="0"/>
              <a:t>Which features of the houses affect the sale prices in Ames City, USA.</a:t>
            </a:r>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16</a:t>
            </a:fld>
            <a:endParaRPr lang="en-US"/>
          </a:p>
        </p:txBody>
      </p:sp>
    </p:spTree>
    <p:extLst>
      <p:ext uri="{BB962C8B-B14F-4D97-AF65-F5344CB8AC3E}">
        <p14:creationId xmlns:p14="http://schemas.microsoft.com/office/powerpoint/2010/main" val="3153945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Arial" panose="020B0604020202020204" pitchFamily="34" charset="0"/>
              <a:buChar char="•"/>
            </a:pPr>
            <a:r>
              <a:rPr lang="en-CA" sz="1200" b="0" i="0" u="none" dirty="0">
                <a:solidFill>
                  <a:srgbClr val="24292F"/>
                </a:solidFill>
                <a:effectLst/>
                <a:latin typeface="-apple-system"/>
              </a:rPr>
              <a:t>The lower MAE means a better fit for the model, so between the models running the 18 variables, the linear regression model is the one with the best fit. Furthermore, between the models working with the top ten features, the random forest model has a better fit.</a:t>
            </a:r>
          </a:p>
          <a:p>
            <a:pPr algn="l">
              <a:buFont typeface="Arial" panose="020B0604020202020204" pitchFamily="34" charset="0"/>
              <a:buChar char="•"/>
            </a:pPr>
            <a:endParaRPr lang="en-CA" sz="600" b="0" i="0" u="none" dirty="0">
              <a:solidFill>
                <a:srgbClr val="24292F"/>
              </a:solidFill>
              <a:effectLst/>
              <a:latin typeface="-apple-system"/>
            </a:endParaRPr>
          </a:p>
          <a:p>
            <a:pPr algn="l">
              <a:buFont typeface="Arial" panose="020B0604020202020204" pitchFamily="34" charset="0"/>
              <a:buChar char="•"/>
            </a:pPr>
            <a:r>
              <a:rPr lang="en-CA" sz="1200" b="0" i="0" u="none" dirty="0">
                <a:solidFill>
                  <a:srgbClr val="24292F"/>
                </a:solidFill>
                <a:effectLst/>
                <a:latin typeface="-apple-system"/>
              </a:rPr>
              <a:t>The relationship with the MSE is the same as the MAE. The lower the score the better. In the case of the 18 variable models, the linear regression has a better fit. For the models running the top ten variables the random forest model has a better fit.</a:t>
            </a:r>
          </a:p>
          <a:p>
            <a:pPr algn="l">
              <a:buFont typeface="Arial" panose="020B0604020202020204" pitchFamily="34" charset="0"/>
              <a:buChar char="•"/>
            </a:pPr>
            <a:endParaRPr lang="en-CA" sz="600" b="0" i="0" u="none" dirty="0">
              <a:solidFill>
                <a:srgbClr val="24292F"/>
              </a:solidFill>
              <a:effectLst/>
              <a:latin typeface="-apple-system"/>
            </a:endParaRPr>
          </a:p>
          <a:p>
            <a:pPr algn="l">
              <a:buFont typeface="Arial" panose="020B0604020202020204" pitchFamily="34" charset="0"/>
              <a:buChar char="•"/>
            </a:pPr>
            <a:r>
              <a:rPr lang="en-CA" sz="1200" b="0" i="0" u="none" dirty="0">
                <a:solidFill>
                  <a:srgbClr val="24292F"/>
                </a:solidFill>
                <a:effectLst/>
                <a:latin typeface="-apple-system"/>
              </a:rPr>
              <a:t>Based on the results for the RMSE, the model which has a better fit, for 18 variables, is the linear regression model, and the model most appropriate for running the top ten features is the random forest.</a:t>
            </a:r>
          </a:p>
          <a:p>
            <a:pPr algn="l">
              <a:buFont typeface="Arial" panose="020B0604020202020204" pitchFamily="34" charset="0"/>
              <a:buChar char="•"/>
            </a:pPr>
            <a:endParaRPr lang="en-CA" sz="600" b="0" i="0" u="none" dirty="0">
              <a:solidFill>
                <a:srgbClr val="24292F"/>
              </a:solidFill>
              <a:effectLst/>
              <a:latin typeface="-apple-system"/>
            </a:endParaRPr>
          </a:p>
          <a:p>
            <a:pPr>
              <a:buFont typeface="Arial" panose="020B0604020202020204" pitchFamily="34" charset="0"/>
              <a:buChar char="•"/>
            </a:pPr>
            <a:r>
              <a:rPr lang="en-CA" sz="1200" u="none" dirty="0">
                <a:solidFill>
                  <a:srgbClr val="24292F"/>
                </a:solidFill>
                <a:latin typeface="-apple-system"/>
              </a:rPr>
              <a:t>B</a:t>
            </a:r>
            <a:r>
              <a:rPr lang="en-CA" sz="1200" b="0" i="0" u="none" dirty="0">
                <a:solidFill>
                  <a:srgbClr val="24292F"/>
                </a:solidFill>
                <a:effectLst/>
                <a:latin typeface="-apple-system"/>
              </a:rPr>
              <a:t>ased on the results of the R-Squared test, where a higher score determines the better fit, it can be noted that the random forest model works best for the 18 variables. However, for the models running the top ten features the linear regression model is more appropriate.</a:t>
            </a:r>
          </a:p>
          <a:p>
            <a:pPr algn="l">
              <a:buFont typeface="Arial" panose="020B0604020202020204" pitchFamily="34" charset="0"/>
              <a:buChar char="•"/>
            </a:pPr>
            <a:endParaRPr lang="en-CA" sz="1200" b="0" i="0" u="none" dirty="0">
              <a:solidFill>
                <a:srgbClr val="24292F"/>
              </a:solidFill>
              <a:effectLst/>
              <a:latin typeface="-apple-system"/>
            </a:endParaRPr>
          </a:p>
          <a:p>
            <a:endParaRPr lang="en-US" sz="1200" u="none" dirty="0"/>
          </a:p>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17</a:t>
            </a:fld>
            <a:endParaRPr lang="en-US"/>
          </a:p>
        </p:txBody>
      </p:sp>
    </p:spTree>
    <p:extLst>
      <p:ext uri="{BB962C8B-B14F-4D97-AF65-F5344CB8AC3E}">
        <p14:creationId xmlns:p14="http://schemas.microsoft.com/office/powerpoint/2010/main" val="375260835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2</a:t>
            </a:fld>
            <a:endParaRPr lang="en-US"/>
          </a:p>
        </p:txBody>
      </p:sp>
    </p:spTree>
    <p:extLst>
      <p:ext uri="{BB962C8B-B14F-4D97-AF65-F5344CB8AC3E}">
        <p14:creationId xmlns:p14="http://schemas.microsoft.com/office/powerpoint/2010/main" val="208343150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3</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r>
              <a:rPr lang="en-US" dirty="0"/>
              <a:t>Create a machine learning model that can predict house prices in Ames City, IA, USA, for sellers and provide an interactive display for the users, where users can filter for various search criteria simultaneously.</a:t>
            </a: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FE69AD49-8992-4BB2-8145-0395B6E819DD}" type="slidenum">
              <a:rPr lang="en-US" smtClean="0"/>
              <a:pPr/>
              <a:t>4</a:t>
            </a:fld>
            <a:endParaRPr lang="en-US"/>
          </a:p>
        </p:txBody>
      </p:sp>
    </p:spTree>
    <p:extLst>
      <p:ext uri="{BB962C8B-B14F-4D97-AF65-F5344CB8AC3E}">
        <p14:creationId xmlns:p14="http://schemas.microsoft.com/office/powerpoint/2010/main" val="238595680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5</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endParaRPr lang="en-US"/>
          </a:p>
        </p:txBody>
      </p:sp>
    </p:spTree>
    <p:extLst>
      <p:ext uri="{BB962C8B-B14F-4D97-AF65-F5344CB8AC3E}">
        <p14:creationId xmlns:p14="http://schemas.microsoft.com/office/powerpoint/2010/main" val="844133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6D289911-4CA4-4A44-94B4-5090F940800C}" type="slidenum">
              <a:rPr lang="en-US"/>
              <a:pPr/>
              <a:t>6</a:t>
            </a:fld>
            <a:endParaRPr lang="en-US"/>
          </a:p>
        </p:txBody>
      </p:sp>
      <p:sp>
        <p:nvSpPr>
          <p:cNvPr id="312322" name="Rectangle 2"/>
          <p:cNvSpPr>
            <a:spLocks noGrp="1" noRot="1" noChangeAspect="1" noChangeArrowheads="1" noTextEdit="1"/>
          </p:cNvSpPr>
          <p:nvPr>
            <p:ph type="sldImg"/>
          </p:nvPr>
        </p:nvSpPr>
        <p:spPr>
          <a:ln/>
        </p:spPr>
      </p:sp>
      <p:sp>
        <p:nvSpPr>
          <p:cNvPr id="312323" name="Rectangle 3"/>
          <p:cNvSpPr>
            <a:spLocks noGrp="1" noChangeArrowheads="1"/>
          </p:cNvSpPr>
          <p:nvPr>
            <p:ph type="body" idx="1"/>
          </p:nvPr>
        </p:nvSpPr>
        <p:spPr/>
        <p:txBody>
          <a:bodyPr/>
          <a:lstStyle/>
          <a:p>
            <a:endParaRPr lang="en-US" dirty="0"/>
          </a:p>
        </p:txBody>
      </p:sp>
    </p:spTree>
    <p:extLst>
      <p:ext uri="{BB962C8B-B14F-4D97-AF65-F5344CB8AC3E}">
        <p14:creationId xmlns:p14="http://schemas.microsoft.com/office/powerpoint/2010/main" val="252607464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FontTx/>
              <a:buNone/>
            </a:pPr>
            <a:r>
              <a:rPr lang="en-GB" dirty="0"/>
              <a:t>So we are looking for some answers.</a:t>
            </a:r>
          </a:p>
          <a:p>
            <a:pPr marL="0" indent="0">
              <a:buFontTx/>
              <a:buNone/>
            </a:pPr>
            <a:r>
              <a:rPr lang="en-GB" dirty="0"/>
              <a:t>First,  What is the best time of the year to sell a house?</a:t>
            </a:r>
          </a:p>
          <a:p>
            <a:pPr marL="0" indent="0">
              <a:buFontTx/>
              <a:buNone/>
            </a:pPr>
            <a:r>
              <a:rPr lang="en-GB" dirty="0"/>
              <a:t>Second, What neighbourhood has higher sale prices?</a:t>
            </a:r>
          </a:p>
          <a:p>
            <a:pPr marL="0" indent="0">
              <a:buFontTx/>
              <a:buNone/>
            </a:pPr>
            <a:r>
              <a:rPr lang="en-GB" dirty="0"/>
              <a:t>And last but not least,</a:t>
            </a:r>
          </a:p>
          <a:p>
            <a:pPr marL="0" indent="0">
              <a:buFontTx/>
              <a:buNone/>
            </a:pPr>
            <a:r>
              <a:rPr lang="en-GB" dirty="0"/>
              <a:t>How does the age of the house affects its price.</a:t>
            </a:r>
          </a:p>
        </p:txBody>
      </p:sp>
      <p:sp>
        <p:nvSpPr>
          <p:cNvPr id="4" name="Slide Number Placeholder 3"/>
          <p:cNvSpPr>
            <a:spLocks noGrp="1"/>
          </p:cNvSpPr>
          <p:nvPr>
            <p:ph type="sldNum" sz="quarter" idx="5"/>
          </p:nvPr>
        </p:nvSpPr>
        <p:spPr/>
        <p:txBody>
          <a:bodyPr/>
          <a:lstStyle/>
          <a:p>
            <a:fld id="{FE69AD49-8992-4BB2-8145-0395B6E819DD}" type="slidenum">
              <a:rPr lang="en-US" smtClean="0"/>
              <a:pPr/>
              <a:t>7</a:t>
            </a:fld>
            <a:endParaRPr lang="en-US"/>
          </a:p>
        </p:txBody>
      </p:sp>
    </p:spTree>
    <p:extLst>
      <p:ext uri="{BB962C8B-B14F-4D97-AF65-F5344CB8AC3E}">
        <p14:creationId xmlns:p14="http://schemas.microsoft.com/office/powerpoint/2010/main" val="408687089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Rectangle 7"/>
          <p:cNvSpPr>
            <a:spLocks noGrp="1" noChangeArrowheads="1"/>
          </p:cNvSpPr>
          <p:nvPr>
            <p:ph type="sldNum" sz="quarter" idx="5"/>
          </p:nvPr>
        </p:nvSpPr>
        <p:spPr>
          <a:ln/>
        </p:spPr>
        <p:txBody>
          <a:bodyPr/>
          <a:lstStyle/>
          <a:p>
            <a:fld id="{0A293BDB-03D0-48A9-B350-2BAAB8C51169}" type="slidenum">
              <a:rPr lang="en-US"/>
              <a:pPr/>
              <a:t>8</a:t>
            </a:fld>
            <a:endParaRPr lang="en-US"/>
          </a:p>
        </p:txBody>
      </p:sp>
      <p:sp>
        <p:nvSpPr>
          <p:cNvPr id="315394" name="Rectangle 2"/>
          <p:cNvSpPr>
            <a:spLocks noGrp="1" noRot="1" noChangeAspect="1" noChangeArrowheads="1" noTextEdit="1"/>
          </p:cNvSpPr>
          <p:nvPr>
            <p:ph type="sldImg"/>
          </p:nvPr>
        </p:nvSpPr>
        <p:spPr>
          <a:ln/>
        </p:spPr>
      </p:sp>
      <p:sp>
        <p:nvSpPr>
          <p:cNvPr id="315395" name="Rectangle 3"/>
          <p:cNvSpPr>
            <a:spLocks noGrp="1" noChangeArrowheads="1"/>
          </p:cNvSpPr>
          <p:nvPr>
            <p:ph type="body" idx="1"/>
          </p:nvPr>
        </p:nvSpPr>
        <p:spPr/>
        <p:txBody>
          <a:bodyPr/>
          <a:lstStyle/>
          <a:p>
            <a:endParaRPr 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In Kaggle there is a competition on predicting sales prices. </a:t>
            </a:r>
          </a:p>
          <a:p>
            <a:r>
              <a:rPr lang="en-GB" dirty="0"/>
              <a:t>They are describing almost every aspect of residential homes in Ames Iowa. Even though we did not compete we used their data for our project.</a:t>
            </a:r>
          </a:p>
          <a:p>
            <a:r>
              <a:rPr lang="en-GB" dirty="0"/>
              <a:t>That original data had 81 columns and 1460 rows. We have cleaned it and we’ll explain the cleaning procedure later on. </a:t>
            </a:r>
          </a:p>
          <a:p>
            <a:r>
              <a:rPr lang="en-GB" dirty="0"/>
              <a:t>We filtered down that data to 18 columns and 1150 rows.</a:t>
            </a:r>
          </a:p>
        </p:txBody>
      </p:sp>
      <p:sp>
        <p:nvSpPr>
          <p:cNvPr id="4" name="Slide Number Placeholder 3"/>
          <p:cNvSpPr>
            <a:spLocks noGrp="1"/>
          </p:cNvSpPr>
          <p:nvPr>
            <p:ph type="sldNum" sz="quarter" idx="5"/>
          </p:nvPr>
        </p:nvSpPr>
        <p:spPr/>
        <p:txBody>
          <a:bodyPr/>
          <a:lstStyle/>
          <a:p>
            <a:fld id="{FE69AD49-8992-4BB2-8145-0395B6E819DD}" type="slidenum">
              <a:rPr lang="en-US" smtClean="0"/>
              <a:pPr/>
              <a:t>9</a:t>
            </a:fld>
            <a:endParaRPr lang="en-US"/>
          </a:p>
        </p:txBody>
      </p:sp>
    </p:spTree>
    <p:extLst>
      <p:ext uri="{BB962C8B-B14F-4D97-AF65-F5344CB8AC3E}">
        <p14:creationId xmlns:p14="http://schemas.microsoft.com/office/powerpoint/2010/main" val="382097748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Pr>
        <a:blipFill dpi="0" rotWithShape="0">
          <a:blip r:embed="rId2"/>
          <a:srcRect/>
          <a:stretch>
            <a:fillRect/>
          </a:stretch>
        </a:blipFill>
        <a:effectLst/>
      </p:bgPr>
    </p:bg>
    <p:spTree>
      <p:nvGrpSpPr>
        <p:cNvPr id="1" name=""/>
        <p:cNvGrpSpPr/>
        <p:nvPr/>
      </p:nvGrpSpPr>
      <p:grpSpPr>
        <a:xfrm>
          <a:off x="0" y="0"/>
          <a:ext cx="0" cy="0"/>
          <a:chOff x="0" y="0"/>
          <a:chExt cx="0" cy="0"/>
        </a:xfrm>
      </p:grpSpPr>
      <p:sp>
        <p:nvSpPr>
          <p:cNvPr id="273411" name="Rectangle 3"/>
          <p:cNvSpPr>
            <a:spLocks noGrp="1" noChangeArrowheads="1"/>
          </p:cNvSpPr>
          <p:nvPr>
            <p:ph type="ctrTitle"/>
          </p:nvPr>
        </p:nvSpPr>
        <p:spPr>
          <a:xfrm>
            <a:off x="2122488" y="5589588"/>
            <a:ext cx="6626225" cy="1008062"/>
          </a:xfrm>
        </p:spPr>
        <p:txBody>
          <a:bodyPr/>
          <a:lstStyle>
            <a:lvl1pPr>
              <a:defRPr>
                <a:solidFill>
                  <a:srgbClr val="000000"/>
                </a:solidFill>
              </a:defRPr>
            </a:lvl1pPr>
          </a:lstStyle>
          <a:p>
            <a:pPr lvl="0"/>
            <a:r>
              <a:rPr lang="ru-RU" noProof="0"/>
              <a:t>Click to edit Master title style</a:t>
            </a:r>
          </a:p>
        </p:txBody>
      </p:sp>
      <p:sp>
        <p:nvSpPr>
          <p:cNvPr id="273412" name="Rectangle 4"/>
          <p:cNvSpPr>
            <a:spLocks noGrp="1" noChangeArrowheads="1"/>
          </p:cNvSpPr>
          <p:nvPr>
            <p:ph type="subTitle" idx="1"/>
          </p:nvPr>
        </p:nvSpPr>
        <p:spPr>
          <a:xfrm>
            <a:off x="2122488" y="404813"/>
            <a:ext cx="6623050" cy="576262"/>
          </a:xfrm>
          <a:extLst>
            <a:ext uri="{AF507438-7753-43E0-B8FC-AC1667EBCBE1}">
              <a14:hiddenEffects xmlns:a14="http://schemas.microsoft.com/office/drawing/2010/main">
                <a:effectLst>
                  <a:outerShdw dist="17961" dir="2700000" algn="ctr" rotWithShape="0">
                    <a:schemeClr val="bg2"/>
                  </a:outerShdw>
                </a:effectLst>
              </a14:hiddenEffects>
            </a:ext>
          </a:extLst>
        </p:spPr>
        <p:txBody>
          <a:bodyPr/>
          <a:lstStyle>
            <a:lvl1pPr marL="0" indent="0">
              <a:buFontTx/>
              <a:buNone/>
              <a:defRPr>
                <a:latin typeface="Futura LT Book" pitchFamily="2" charset="0"/>
              </a:defRPr>
            </a:lvl1pPr>
          </a:lstStyle>
          <a:p>
            <a:pPr lvl="0"/>
            <a:r>
              <a:rPr lang="ru-RU" noProof="0" dirty="0"/>
              <a:t>Click </a:t>
            </a:r>
            <a:r>
              <a:rPr lang="ru-RU" noProof="0" dirty="0" err="1"/>
              <a:t>to</a:t>
            </a:r>
            <a:r>
              <a:rPr lang="ru-RU" noProof="0" dirty="0"/>
              <a:t> </a:t>
            </a:r>
            <a:r>
              <a:rPr lang="ru-RU" noProof="0" dirty="0" err="1"/>
              <a:t>edit</a:t>
            </a:r>
            <a:r>
              <a:rPr lang="ru-RU" noProof="0" dirty="0"/>
              <a:t> Master </a:t>
            </a:r>
            <a:r>
              <a:rPr lang="ru-RU" noProof="0" dirty="0" err="1"/>
              <a:t>subtitle</a:t>
            </a:r>
            <a:r>
              <a:rPr lang="ru-RU" noProof="0" dirty="0"/>
              <a:t> </a:t>
            </a:r>
            <a:r>
              <a:rPr lang="ru-RU" noProof="0" dirty="0" err="1"/>
              <a:t>style</a:t>
            </a:r>
            <a:endParaRPr lang="ru-RU" noProof="0"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14226255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4638" y="404813"/>
            <a:ext cx="2051050" cy="5903912"/>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66725" y="404813"/>
            <a:ext cx="6005513" cy="5903912"/>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8816572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Only" preserve="1">
  <p:cSld name="Content">
    <p:spTree>
      <p:nvGrpSpPr>
        <p:cNvPr id="1" name=""/>
        <p:cNvGrpSpPr/>
        <p:nvPr/>
      </p:nvGrpSpPr>
      <p:grpSpPr>
        <a:xfrm>
          <a:off x="0" y="0"/>
          <a:ext cx="0" cy="0"/>
          <a:chOff x="0" y="0"/>
          <a:chExt cx="0" cy="0"/>
        </a:xfrm>
      </p:grpSpPr>
      <p:sp>
        <p:nvSpPr>
          <p:cNvPr id="2" name="Content Placeholder 1"/>
          <p:cNvSpPr>
            <a:spLocks noGrp="1"/>
          </p:cNvSpPr>
          <p:nvPr>
            <p:ph/>
          </p:nvPr>
        </p:nvSpPr>
        <p:spPr>
          <a:xfrm>
            <a:off x="466725" y="404813"/>
            <a:ext cx="8208963" cy="590391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221764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52444547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Tree>
    <p:extLst>
      <p:ext uri="{BB962C8B-B14F-4D97-AF65-F5344CB8AC3E}">
        <p14:creationId xmlns:p14="http://schemas.microsoft.com/office/powerpoint/2010/main" val="37122167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503238"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65663" y="2276475"/>
            <a:ext cx="4010025" cy="403225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495043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7860778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Tree>
    <p:extLst>
      <p:ext uri="{BB962C8B-B14F-4D97-AF65-F5344CB8AC3E}">
        <p14:creationId xmlns:p14="http://schemas.microsoft.com/office/powerpoint/2010/main" val="16392939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86354834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266779305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Tree>
    <p:extLst>
      <p:ext uri="{BB962C8B-B14F-4D97-AF65-F5344CB8AC3E}">
        <p14:creationId xmlns:p14="http://schemas.microsoft.com/office/powerpoint/2010/main" val="11109736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0">
          <a:blip r:embed="rId14"/>
          <a:srcRect/>
          <a:stretch>
            <a:fillRect/>
          </a:stretch>
        </a:blipFill>
        <a:effectLst/>
      </p:bgPr>
    </p:bg>
    <p:spTree>
      <p:nvGrpSpPr>
        <p:cNvPr id="1" name=""/>
        <p:cNvGrpSpPr/>
        <p:nvPr/>
      </p:nvGrpSpPr>
      <p:grpSpPr>
        <a:xfrm>
          <a:off x="0" y="0"/>
          <a:ext cx="0" cy="0"/>
          <a:chOff x="0" y="0"/>
          <a:chExt cx="0" cy="0"/>
        </a:xfrm>
      </p:grpSpPr>
      <p:sp>
        <p:nvSpPr>
          <p:cNvPr id="272386" name="Rectangle 2"/>
          <p:cNvSpPr>
            <a:spLocks noGrp="1" noChangeArrowheads="1"/>
          </p:cNvSpPr>
          <p:nvPr>
            <p:ph type="title"/>
          </p:nvPr>
        </p:nvSpPr>
        <p:spPr bwMode="auto">
          <a:xfrm>
            <a:off x="466725" y="404813"/>
            <a:ext cx="6626225" cy="136842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ctr" anchorCtr="0" compatLnSpc="1">
            <a:prstTxWarp prst="textNoShape">
              <a:avLst/>
            </a:prstTxWarp>
          </a:bodyPr>
          <a:lstStyle/>
          <a:p>
            <a:pPr lvl="0"/>
            <a:r>
              <a:rPr lang="ru-RU"/>
              <a:t>Click to edit Master title style</a:t>
            </a:r>
          </a:p>
        </p:txBody>
      </p:sp>
      <p:sp>
        <p:nvSpPr>
          <p:cNvPr id="272387" name="Rectangle 3"/>
          <p:cNvSpPr>
            <a:spLocks noGrp="1" noChangeArrowheads="1"/>
          </p:cNvSpPr>
          <p:nvPr>
            <p:ph type="body" idx="1"/>
          </p:nvPr>
        </p:nvSpPr>
        <p:spPr bwMode="auto">
          <a:xfrm>
            <a:off x="503238" y="2276475"/>
            <a:ext cx="8172450"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lvl="0"/>
            <a:r>
              <a:rPr lang="ru-RU"/>
              <a:t>Click to edit Master text styles</a:t>
            </a:r>
          </a:p>
          <a:p>
            <a:pPr lvl="1"/>
            <a:r>
              <a:rPr lang="ru-RU"/>
              <a:t>Second level</a:t>
            </a:r>
          </a:p>
          <a:p>
            <a:pPr lvl="2"/>
            <a:r>
              <a:rPr lang="ru-RU"/>
              <a:t>Third level</a:t>
            </a:r>
          </a:p>
          <a:p>
            <a:pPr lvl="3"/>
            <a:r>
              <a:rPr lang="ru-RU"/>
              <a:t>Fourth level</a:t>
            </a:r>
          </a:p>
          <a:p>
            <a:pPr lvl="4"/>
            <a:r>
              <a:rPr lang="ru-RU"/>
              <a:t>Fifth level</a:t>
            </a:r>
          </a:p>
        </p:txBody>
      </p:sp>
    </p:spTree>
  </p:cSld>
  <p:clrMap bg1="lt1" tx1="dk1" bg2="lt2" tx2="dk2" accent1="accent1" accent2="accent2" accent3="accent3" accent4="accent4" accent5="accent5" accent6="accent6" hlink="hlink" folHlink="folHlink"/>
  <p:sldLayoutIdLst>
    <p:sldLayoutId id="2147483751" r:id="rId1"/>
    <p:sldLayoutId id="2147483752" r:id="rId2"/>
    <p:sldLayoutId id="2147483753" r:id="rId3"/>
    <p:sldLayoutId id="2147483754" r:id="rId4"/>
    <p:sldLayoutId id="2147483755" r:id="rId5"/>
    <p:sldLayoutId id="2147483756" r:id="rId6"/>
    <p:sldLayoutId id="2147483757" r:id="rId7"/>
    <p:sldLayoutId id="2147483758" r:id="rId8"/>
    <p:sldLayoutId id="2147483759" r:id="rId9"/>
    <p:sldLayoutId id="2147483760" r:id="rId10"/>
    <p:sldLayoutId id="2147483761" r:id="rId11"/>
    <p:sldLayoutId id="2147483762" r:id="rId12"/>
  </p:sldLayoutIdLst>
  <p:txStyles>
    <p:titleStyle>
      <a:lvl1pPr algn="l" rtl="0" fontAlgn="base">
        <a:spcBef>
          <a:spcPct val="0"/>
        </a:spcBef>
        <a:spcAft>
          <a:spcPct val="0"/>
        </a:spcAft>
        <a:defRPr sz="3600">
          <a:solidFill>
            <a:schemeClr val="bg1"/>
          </a:solidFill>
          <a:latin typeface="+mj-lt"/>
          <a:ea typeface="+mj-ea"/>
          <a:cs typeface="+mj-cs"/>
        </a:defRPr>
      </a:lvl1pPr>
      <a:lvl2pPr algn="l" rtl="0" fontAlgn="base">
        <a:spcBef>
          <a:spcPct val="0"/>
        </a:spcBef>
        <a:spcAft>
          <a:spcPct val="0"/>
        </a:spcAft>
        <a:defRPr sz="3600">
          <a:solidFill>
            <a:schemeClr val="bg1"/>
          </a:solidFill>
          <a:latin typeface="Futura LT Book" pitchFamily="2" charset="0"/>
        </a:defRPr>
      </a:lvl2pPr>
      <a:lvl3pPr algn="l" rtl="0" fontAlgn="base">
        <a:spcBef>
          <a:spcPct val="0"/>
        </a:spcBef>
        <a:spcAft>
          <a:spcPct val="0"/>
        </a:spcAft>
        <a:defRPr sz="3600">
          <a:solidFill>
            <a:schemeClr val="bg1"/>
          </a:solidFill>
          <a:latin typeface="Futura LT Book" pitchFamily="2" charset="0"/>
        </a:defRPr>
      </a:lvl3pPr>
      <a:lvl4pPr algn="l" rtl="0" fontAlgn="base">
        <a:spcBef>
          <a:spcPct val="0"/>
        </a:spcBef>
        <a:spcAft>
          <a:spcPct val="0"/>
        </a:spcAft>
        <a:defRPr sz="3600">
          <a:solidFill>
            <a:schemeClr val="bg1"/>
          </a:solidFill>
          <a:latin typeface="Futura LT Book" pitchFamily="2" charset="0"/>
        </a:defRPr>
      </a:lvl4pPr>
      <a:lvl5pPr algn="l" rtl="0" fontAlgn="base">
        <a:spcBef>
          <a:spcPct val="0"/>
        </a:spcBef>
        <a:spcAft>
          <a:spcPct val="0"/>
        </a:spcAft>
        <a:defRPr sz="3600">
          <a:solidFill>
            <a:schemeClr val="bg1"/>
          </a:solidFill>
          <a:latin typeface="Futura LT Book" pitchFamily="2" charset="0"/>
        </a:defRPr>
      </a:lvl5pPr>
      <a:lvl6pPr marL="457200" algn="l" rtl="0" fontAlgn="base">
        <a:spcBef>
          <a:spcPct val="0"/>
        </a:spcBef>
        <a:spcAft>
          <a:spcPct val="0"/>
        </a:spcAft>
        <a:defRPr sz="3600">
          <a:solidFill>
            <a:schemeClr val="bg1"/>
          </a:solidFill>
          <a:latin typeface="Futura LT Book" pitchFamily="2" charset="0"/>
        </a:defRPr>
      </a:lvl6pPr>
      <a:lvl7pPr marL="914400" algn="l" rtl="0" fontAlgn="base">
        <a:spcBef>
          <a:spcPct val="0"/>
        </a:spcBef>
        <a:spcAft>
          <a:spcPct val="0"/>
        </a:spcAft>
        <a:defRPr sz="3600">
          <a:solidFill>
            <a:schemeClr val="bg1"/>
          </a:solidFill>
          <a:latin typeface="Futura LT Book" pitchFamily="2" charset="0"/>
        </a:defRPr>
      </a:lvl7pPr>
      <a:lvl8pPr marL="1371600" algn="l" rtl="0" fontAlgn="base">
        <a:spcBef>
          <a:spcPct val="0"/>
        </a:spcBef>
        <a:spcAft>
          <a:spcPct val="0"/>
        </a:spcAft>
        <a:defRPr sz="3600">
          <a:solidFill>
            <a:schemeClr val="bg1"/>
          </a:solidFill>
          <a:latin typeface="Futura LT Book" pitchFamily="2" charset="0"/>
        </a:defRPr>
      </a:lvl8pPr>
      <a:lvl9pPr marL="1828800" algn="l" rtl="0" fontAlgn="base">
        <a:spcBef>
          <a:spcPct val="0"/>
        </a:spcBef>
        <a:spcAft>
          <a:spcPct val="0"/>
        </a:spcAft>
        <a:defRPr sz="3600">
          <a:solidFill>
            <a:schemeClr val="bg1"/>
          </a:solidFill>
          <a:latin typeface="Futura LT Book" pitchFamily="2" charset="0"/>
        </a:defRPr>
      </a:lvl9pPr>
    </p:titleStyle>
    <p:body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microsoft.com/office/2007/relationships/hdphoto" Target="../media/hdphoto1.wdp"/></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hyperlink" Target="https://chem.libretexts.org/LibreTexts/Mountain_View_College/MVC_Chem_2425:_ORGANIC_CHEMISTRY_II" TargetMode="External"/><Relationship Id="rId2" Type="http://schemas.openxmlformats.org/officeDocument/2006/relationships/notesSlide" Target="../notesSlides/notesSlide2.xml"/><Relationship Id="rId1" Type="http://schemas.openxmlformats.org/officeDocument/2006/relationships/slideLayout" Target="../slideLayouts/slideLayout4.xml"/><Relationship Id="rId5" Type="http://schemas.openxmlformats.org/officeDocument/2006/relationships/image" Target="../media/image3.page"/><Relationship Id="rId4" Type="http://schemas.openxmlformats.org/officeDocument/2006/relationships/hyperlink" Target="https://creativecommons.org/licenses/by-nc-sa/3.0/" TargetMode="Externa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hyperlink" Target="https://www.publicdomainpictures.net/en/view-image.php?image=290296&amp;picture=house-sold" TargetMode="Externa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9.xml"/><Relationship Id="rId1" Type="http://schemas.openxmlformats.org/officeDocument/2006/relationships/slideLayout" Target="../slideLayouts/slideLayout2.xml"/><Relationship Id="rId5" Type="http://schemas.openxmlformats.org/officeDocument/2006/relationships/hyperlink" Target="https://creativecommons.org/licenses/by-nc-sa/3.0/" TargetMode="External"/><Relationship Id="rId4" Type="http://schemas.openxmlformats.org/officeDocument/2006/relationships/hyperlink" Target="https://www.duperrin.com/english/2017/07/20/being-data-driven-means-being-contex-driven/data-mining-infographic/"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0579" name="Rectangle 3"/>
          <p:cNvSpPr>
            <a:spLocks noGrp="1" noChangeArrowheads="1"/>
          </p:cNvSpPr>
          <p:nvPr>
            <p:ph type="subTitle" idx="1"/>
          </p:nvPr>
        </p:nvSpPr>
        <p:spPr>
          <a:xfrm>
            <a:off x="205402" y="711583"/>
            <a:ext cx="6467475" cy="504825"/>
          </a:xfrm>
        </p:spPr>
        <p:txBody>
          <a:bodyPr/>
          <a:lstStyle/>
          <a:p>
            <a:r>
              <a:rPr lang="en-CA" sz="2400"/>
              <a:t>House Pricing </a:t>
            </a:r>
            <a:r>
              <a:rPr lang="en-CA" sz="2400" kern="0"/>
              <a:t>Prediction</a:t>
            </a:r>
            <a:endParaRPr lang="uk-UA" sz="2400" dirty="0"/>
          </a:p>
        </p:txBody>
      </p:sp>
      <p:sp>
        <p:nvSpPr>
          <p:cNvPr id="2" name="Rectangle 2">
            <a:extLst>
              <a:ext uri="{FF2B5EF4-FFF2-40B4-BE49-F238E27FC236}">
                <a16:creationId xmlns:a16="http://schemas.microsoft.com/office/drawing/2014/main" id="{D255550C-8F3C-52AC-9D47-35947085F075}"/>
              </a:ext>
            </a:extLst>
          </p:cNvPr>
          <p:cNvSpPr>
            <a:spLocks noGrp="1" noChangeArrowheads="1"/>
          </p:cNvSpPr>
          <p:nvPr>
            <p:ph type="ctrTitle"/>
          </p:nvPr>
        </p:nvSpPr>
        <p:spPr>
          <a:xfrm>
            <a:off x="205402" y="261118"/>
            <a:ext cx="4104456" cy="900931"/>
          </a:xfrm>
        </p:spPr>
        <p:txBody>
          <a:bodyPr/>
          <a:lstStyle/>
          <a:p>
            <a:r>
              <a:rPr lang="en-CA" sz="3200"/>
              <a:t>FINAL PROJECT</a:t>
            </a:r>
            <a:br>
              <a:rPr lang="uk-UA" sz="3200" kern="0"/>
            </a:br>
            <a:endParaRPr lang="uk-UA" sz="3200" dirty="0"/>
          </a:p>
        </p:txBody>
      </p:sp>
      <p:sp>
        <p:nvSpPr>
          <p:cNvPr id="3" name="Rectangle 3">
            <a:extLst>
              <a:ext uri="{FF2B5EF4-FFF2-40B4-BE49-F238E27FC236}">
                <a16:creationId xmlns:a16="http://schemas.microsoft.com/office/drawing/2014/main" id="{9BDE4C32-A0FB-6AE1-AD57-4A99624F96FA}"/>
              </a:ext>
            </a:extLst>
          </p:cNvPr>
          <p:cNvSpPr txBox="1">
            <a:spLocks noChangeArrowheads="1"/>
          </p:cNvSpPr>
          <p:nvPr/>
        </p:nvSpPr>
        <p:spPr bwMode="auto">
          <a:xfrm>
            <a:off x="7308304" y="5157192"/>
            <a:ext cx="3168278" cy="21081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1796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0" indent="0" algn="l" rtl="0" fontAlgn="base">
              <a:spcBef>
                <a:spcPct val="20000"/>
              </a:spcBef>
              <a:spcAft>
                <a:spcPct val="0"/>
              </a:spcAft>
              <a:buFontTx/>
              <a:buNone/>
              <a:defRPr sz="2000">
                <a:solidFill>
                  <a:srgbClr val="000000"/>
                </a:solidFill>
                <a:latin typeface="Futura LT Book" pitchFamily="2" charset="0"/>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r>
              <a:rPr lang="en-CA" sz="1600" u="sng" kern="0" dirty="0">
                <a:latin typeface="Verdana" pitchFamily="34" charset="0"/>
              </a:rPr>
              <a:t>Prepared by</a:t>
            </a:r>
          </a:p>
          <a:p>
            <a:r>
              <a:rPr lang="en-CA" sz="1400" kern="0" dirty="0">
                <a:latin typeface="Verdana" pitchFamily="34" charset="0"/>
              </a:rPr>
              <a:t>Aydin </a:t>
            </a:r>
            <a:r>
              <a:rPr lang="en-CA" sz="1400" kern="0" dirty="0" err="1">
                <a:latin typeface="Verdana" pitchFamily="34" charset="0"/>
              </a:rPr>
              <a:t>Gokcen</a:t>
            </a:r>
            <a:endParaRPr lang="en-CA" sz="1400" kern="0" dirty="0">
              <a:latin typeface="Verdana" pitchFamily="34" charset="0"/>
            </a:endParaRPr>
          </a:p>
          <a:p>
            <a:r>
              <a:rPr lang="en-CA" sz="1400" kern="0" dirty="0">
                <a:latin typeface="Verdana" pitchFamily="34" charset="0"/>
              </a:rPr>
              <a:t>Buck Matt</a:t>
            </a:r>
          </a:p>
          <a:p>
            <a:r>
              <a:rPr lang="en-CA" sz="1400" kern="0" dirty="0">
                <a:latin typeface="Verdana" pitchFamily="34" charset="0"/>
              </a:rPr>
              <a:t>Channer Timothy</a:t>
            </a:r>
          </a:p>
          <a:p>
            <a:r>
              <a:rPr lang="en-CA" sz="1400" kern="0" dirty="0">
                <a:latin typeface="Verdana" pitchFamily="34" charset="0"/>
              </a:rPr>
              <a:t>Le Phuong</a:t>
            </a:r>
          </a:p>
          <a:p>
            <a:r>
              <a:rPr lang="en-CA" sz="1400" kern="0" dirty="0">
                <a:latin typeface="Verdana" pitchFamily="34" charset="0"/>
              </a:rPr>
              <a:t>Russo </a:t>
            </a:r>
            <a:r>
              <a:rPr lang="en-CA" sz="1400" kern="0" dirty="0" err="1">
                <a:latin typeface="Verdana" pitchFamily="34" charset="0"/>
              </a:rPr>
              <a:t>Estel</a:t>
            </a:r>
            <a:endParaRPr lang="en-CA" sz="1400" kern="0" dirty="0">
              <a:latin typeface="Verdana" pitchFamily="34" charset="0"/>
            </a:endParaRPr>
          </a:p>
          <a:p>
            <a:endParaRPr lang="en-CA" sz="1600" kern="0" dirty="0">
              <a:latin typeface="Verdana" pitchFamily="34" charset="0"/>
            </a:endParaRPr>
          </a:p>
          <a:p>
            <a:endParaRPr lang="en-CA" sz="1600" kern="0" dirty="0">
              <a:latin typeface="Verdana" pitchFamily="34" charset="0"/>
            </a:endParaRPr>
          </a:p>
          <a:p>
            <a:endParaRPr lang="uk-UA" sz="1600" kern="0" dirty="0">
              <a:latin typeface="Verdana" pitchFamily="34" charset="0"/>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0880B-540D-5518-5917-72EAAF6FD2D4}"/>
              </a:ext>
            </a:extLst>
          </p:cNvPr>
          <p:cNvSpPr>
            <a:spLocks noGrp="1"/>
          </p:cNvSpPr>
          <p:nvPr>
            <p:ph type="title"/>
          </p:nvPr>
        </p:nvSpPr>
        <p:spPr>
          <a:xfrm>
            <a:off x="0" y="476672"/>
            <a:ext cx="6626225" cy="1368425"/>
          </a:xfrm>
        </p:spPr>
        <p:txBody>
          <a:bodyPr/>
          <a:lstStyle/>
          <a:p>
            <a:r>
              <a:rPr lang="en-US" dirty="0"/>
              <a:t>Data Cleaning </a:t>
            </a:r>
            <a:br>
              <a:rPr lang="en-US" dirty="0"/>
            </a:br>
            <a:r>
              <a:rPr lang="en-US" dirty="0"/>
              <a:t>&amp; Exploration</a:t>
            </a:r>
            <a:endParaRPr lang="en-GB" dirty="0"/>
          </a:p>
        </p:txBody>
      </p:sp>
      <p:sp>
        <p:nvSpPr>
          <p:cNvPr id="3" name="Content Placeholder 2">
            <a:extLst>
              <a:ext uri="{FF2B5EF4-FFF2-40B4-BE49-F238E27FC236}">
                <a16:creationId xmlns:a16="http://schemas.microsoft.com/office/drawing/2014/main" id="{5F423644-A0D7-6558-1AB7-CDE221A2CA4F}"/>
              </a:ext>
            </a:extLst>
          </p:cNvPr>
          <p:cNvSpPr>
            <a:spLocks noGrp="1"/>
          </p:cNvSpPr>
          <p:nvPr>
            <p:ph idx="1"/>
          </p:nvPr>
        </p:nvSpPr>
        <p:spPr>
          <a:xfrm>
            <a:off x="485775" y="2996779"/>
            <a:ext cx="8172450" cy="4032250"/>
          </a:xfrm>
        </p:spPr>
        <p:txBody>
          <a:bodyPr/>
          <a:lstStyle/>
          <a:p>
            <a:r>
              <a:rPr lang="en-US" dirty="0"/>
              <a:t>Subjective</a:t>
            </a:r>
          </a:p>
          <a:p>
            <a:r>
              <a:rPr lang="en-US" dirty="0"/>
              <a:t>Null Values</a:t>
            </a:r>
          </a:p>
          <a:p>
            <a:r>
              <a:rPr lang="en-US" dirty="0"/>
              <a:t>Data Transformation</a:t>
            </a:r>
          </a:p>
          <a:p>
            <a:r>
              <a:rPr lang="en-US" dirty="0"/>
              <a:t>Data Merging</a:t>
            </a:r>
            <a:endParaRPr lang="en-GB" dirty="0"/>
          </a:p>
        </p:txBody>
      </p:sp>
      <p:pic>
        <p:nvPicPr>
          <p:cNvPr id="4" name="Picture 3" descr="A picture containing whiteboard&#10;&#10;Description automatically generated">
            <a:extLst>
              <a:ext uri="{FF2B5EF4-FFF2-40B4-BE49-F238E27FC236}">
                <a16:creationId xmlns:a16="http://schemas.microsoft.com/office/drawing/2014/main" id="{E5FCB988-7C39-3CA4-939B-33F4AC1DCF6D}"/>
              </a:ext>
            </a:extLst>
          </p:cNvPr>
          <p:cNvPicPr>
            <a:picLocks noChangeAspect="1"/>
          </p:cNvPicPr>
          <p:nvPr/>
        </p:nvPicPr>
        <p:blipFill>
          <a:blip r:embed="rId3" cstate="print">
            <a:extLst>
              <a:ext uri="{BEBA8EAE-BF5A-486C-A8C5-ECC9F3942E4B}">
                <a14:imgProps xmlns:a14="http://schemas.microsoft.com/office/drawing/2010/main">
                  <a14:imgLayer r:embed="rId4">
                    <a14:imgEffect>
                      <a14:backgroundRemoval t="9949" b="97147" l="8400" r="96600">
                        <a14:foregroundMark x1="9150" y1="65764" x2="17050" y2="66862"/>
                        <a14:foregroundMark x1="8400" y1="61887" x2="12150" y2="62399"/>
                        <a14:foregroundMark x1="64650" y1="69568" x2="95550" y2="91149"/>
                        <a14:foregroundMark x1="95550" y1="91149" x2="78600" y2="97732"/>
                        <a14:foregroundMark x1="78600" y1="97732" x2="95700" y2="95830"/>
                        <a14:foregroundMark x1="95700" y1="95830" x2="83900" y2="79151"/>
                        <a14:foregroundMark x1="64250" y1="63570" x2="64250" y2="68983"/>
                        <a14:foregroundMark x1="64650" y1="64813" x2="64650" y2="68983"/>
                        <a14:foregroundMark x1="64650" y1="67813" x2="64250" y2="64813"/>
                        <a14:foregroundMark x1="94950" y1="86979" x2="96600" y2="97147"/>
                        <a14:foregroundMark x1="95800" y1="89978" x2="96600" y2="97147"/>
                        <a14:backgroundMark x1="4650" y1="75055" x2="4650" y2="75055"/>
                      </a14:backgroundRemoval>
                    </a14:imgEffect>
                  </a14:imgLayer>
                </a14:imgProps>
              </a:ext>
              <a:ext uri="{28A0092B-C50C-407E-A947-70E740481C1C}">
                <a14:useLocalDpi xmlns:a14="http://schemas.microsoft.com/office/drawing/2010/main" val="0"/>
              </a:ext>
            </a:extLst>
          </a:blip>
          <a:stretch>
            <a:fillRect/>
          </a:stretch>
        </p:blipFill>
        <p:spPr>
          <a:xfrm flipH="1">
            <a:off x="2689711" y="2132856"/>
            <a:ext cx="5903732" cy="4032250"/>
          </a:xfrm>
          <a:prstGeom prst="rect">
            <a:avLst/>
          </a:prstGeom>
        </p:spPr>
      </p:pic>
    </p:spTree>
    <p:extLst>
      <p:ext uri="{BB962C8B-B14F-4D97-AF65-F5344CB8AC3E}">
        <p14:creationId xmlns:p14="http://schemas.microsoft.com/office/powerpoint/2010/main" val="35883355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8531691-103B-6E5D-37D4-79F80AFA1B4B}"/>
              </a:ext>
            </a:extLst>
          </p:cNvPr>
          <p:cNvSpPr/>
          <p:nvPr/>
        </p:nvSpPr>
        <p:spPr>
          <a:xfrm>
            <a:off x="4714578" y="2492896"/>
            <a:ext cx="4284786" cy="4248472"/>
          </a:xfrm>
          <a:prstGeom prst="rect">
            <a:avLst/>
          </a:prstGeom>
          <a:solidFill>
            <a:schemeClr val="bg1">
              <a:lumMod val="85000"/>
            </a:schemeClr>
          </a:solid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C134AE34-8309-E99D-C682-3CD8377ED4DE}"/>
              </a:ext>
            </a:extLst>
          </p:cNvPr>
          <p:cNvSpPr/>
          <p:nvPr/>
        </p:nvSpPr>
        <p:spPr>
          <a:xfrm>
            <a:off x="144636" y="2492896"/>
            <a:ext cx="4427364" cy="4248472"/>
          </a:xfrm>
          <a:prstGeom prst="rect">
            <a:avLst/>
          </a:prstGeom>
          <a:pattFill prst="pct5">
            <a:fgClr>
              <a:schemeClr val="bg1">
                <a:lumMod val="85000"/>
              </a:schemeClr>
            </a:fgClr>
            <a:bgClr>
              <a:schemeClr val="bg1"/>
            </a:bgClr>
          </a:pattFill>
          <a:scene3d>
            <a:camera prst="orthographicFront"/>
            <a:lightRig rig="threePt" dir="t"/>
          </a:scene3d>
          <a:sp3d>
            <a:bevelT w="165100" prst="coolSlan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877839B-B955-98C5-C6C4-856EC64AF344}"/>
              </a:ext>
            </a:extLst>
          </p:cNvPr>
          <p:cNvSpPr>
            <a:spLocks noGrp="1"/>
          </p:cNvSpPr>
          <p:nvPr>
            <p:ph type="title"/>
          </p:nvPr>
        </p:nvSpPr>
        <p:spPr/>
        <p:txBody>
          <a:bodyPr/>
          <a:lstStyle/>
          <a:p>
            <a:r>
              <a:rPr lang="en-US" dirty="0"/>
              <a:t>Data Description</a:t>
            </a:r>
            <a:br>
              <a:rPr lang="en-US" dirty="0"/>
            </a:br>
            <a:r>
              <a:rPr lang="en-US" sz="3200" i="1" dirty="0"/>
              <a:t>The Variables</a:t>
            </a:r>
            <a:endParaRPr lang="en-US" i="1" dirty="0"/>
          </a:p>
        </p:txBody>
      </p:sp>
      <p:sp>
        <p:nvSpPr>
          <p:cNvPr id="16" name="Content Placeholder 15">
            <a:extLst>
              <a:ext uri="{FF2B5EF4-FFF2-40B4-BE49-F238E27FC236}">
                <a16:creationId xmlns:a16="http://schemas.microsoft.com/office/drawing/2014/main" id="{C574BAF0-C698-D5E6-D121-1E0BF359C778}"/>
              </a:ext>
            </a:extLst>
          </p:cNvPr>
          <p:cNvSpPr>
            <a:spLocks noGrp="1"/>
          </p:cNvSpPr>
          <p:nvPr>
            <p:ph idx="1"/>
          </p:nvPr>
        </p:nvSpPr>
        <p:spPr>
          <a:xfrm>
            <a:off x="186444" y="2709118"/>
            <a:ext cx="4284787" cy="4032250"/>
          </a:xfr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p>
            <a:pPr>
              <a:buFont typeface="Arial" panose="020B0604020202020204" pitchFamily="34" charset="0"/>
            </a:pPr>
            <a:r>
              <a:rPr lang="en-CA" sz="1600" kern="1200" dirty="0">
                <a:solidFill>
                  <a:srgbClr val="24292F"/>
                </a:solidFill>
                <a:latin typeface="-apple-system"/>
              </a:rPr>
              <a:t>Lot Area (Lot size in square feet)</a:t>
            </a:r>
          </a:p>
          <a:p>
            <a:pPr>
              <a:buFont typeface="Arial" panose="020B0604020202020204" pitchFamily="34" charset="0"/>
            </a:pPr>
            <a:r>
              <a:rPr lang="en-CA" sz="1600" kern="1200" dirty="0">
                <a:solidFill>
                  <a:srgbClr val="24292F"/>
                </a:solidFill>
                <a:latin typeface="-apple-system"/>
              </a:rPr>
              <a:t>Lot Shape (General shape of property)</a:t>
            </a:r>
          </a:p>
          <a:p>
            <a:pPr>
              <a:buFont typeface="Arial" panose="020B0604020202020204" pitchFamily="34" charset="0"/>
            </a:pPr>
            <a:r>
              <a:rPr lang="en-CA" sz="1600" kern="1200" dirty="0">
                <a:solidFill>
                  <a:srgbClr val="24292F"/>
                </a:solidFill>
                <a:latin typeface="-apple-system"/>
              </a:rPr>
              <a:t>Neighbourhood (Physical locations within Ames city limits)</a:t>
            </a:r>
          </a:p>
          <a:p>
            <a:pPr>
              <a:buFont typeface="Arial" panose="020B0604020202020204" pitchFamily="34" charset="0"/>
            </a:pPr>
            <a:r>
              <a:rPr lang="en-CA" sz="1600" kern="1200" dirty="0">
                <a:solidFill>
                  <a:srgbClr val="24292F"/>
                </a:solidFill>
                <a:latin typeface="-apple-system"/>
              </a:rPr>
              <a:t>Building Type (Type of dwelling)</a:t>
            </a:r>
          </a:p>
          <a:p>
            <a:pPr>
              <a:buFont typeface="Arial" panose="020B0604020202020204" pitchFamily="34" charset="0"/>
            </a:pPr>
            <a:r>
              <a:rPr lang="en-CA" sz="1600" kern="1200" dirty="0">
                <a:solidFill>
                  <a:srgbClr val="24292F"/>
                </a:solidFill>
                <a:latin typeface="-apple-system"/>
              </a:rPr>
              <a:t>Year Built (Original construction date)</a:t>
            </a:r>
          </a:p>
          <a:p>
            <a:pPr>
              <a:buFont typeface="Arial" panose="020B0604020202020204" pitchFamily="34" charset="0"/>
            </a:pPr>
            <a:r>
              <a:rPr lang="en-CA" sz="1600" kern="1200" dirty="0">
                <a:solidFill>
                  <a:srgbClr val="24292F"/>
                </a:solidFill>
                <a:latin typeface="-apple-system"/>
              </a:rPr>
              <a:t>Year Remodeled (Same date as construction date if no remodeling or additions)</a:t>
            </a:r>
          </a:p>
          <a:p>
            <a:pPr>
              <a:buFont typeface="Arial" panose="020B0604020202020204" pitchFamily="34" charset="0"/>
            </a:pPr>
            <a:r>
              <a:rPr lang="en-CA" sz="1600" kern="1200" dirty="0">
                <a:solidFill>
                  <a:srgbClr val="24292F"/>
                </a:solidFill>
                <a:latin typeface="-apple-system"/>
              </a:rPr>
              <a:t>Heating Type (Type of heating)</a:t>
            </a:r>
          </a:p>
          <a:p>
            <a:pPr>
              <a:buFont typeface="Arial" panose="020B0604020202020204" pitchFamily="34" charset="0"/>
            </a:pPr>
            <a:r>
              <a:rPr lang="en-CA" sz="1600" kern="1200" dirty="0">
                <a:solidFill>
                  <a:srgbClr val="24292F"/>
                </a:solidFill>
                <a:latin typeface="-apple-system"/>
              </a:rPr>
              <a:t>Total House Square Feet (Total area of the house in square feet)</a:t>
            </a:r>
          </a:p>
          <a:p>
            <a:pPr>
              <a:buFont typeface="Arial" panose="020B0604020202020204" pitchFamily="34" charset="0"/>
            </a:pPr>
            <a:r>
              <a:rPr lang="en-CA" sz="1600" kern="1200" dirty="0">
                <a:solidFill>
                  <a:srgbClr val="24292F"/>
                </a:solidFill>
                <a:latin typeface="-apple-system"/>
              </a:rPr>
              <a:t>Number of Full Bathrooms (Full bathrooms above grade)</a:t>
            </a:r>
          </a:p>
          <a:p>
            <a:pPr>
              <a:buFont typeface="Arial" panose="020B0604020202020204" pitchFamily="34" charset="0"/>
            </a:pPr>
            <a:endParaRPr lang="en-CA" sz="1600" kern="1200" dirty="0">
              <a:solidFill>
                <a:srgbClr val="24292F"/>
              </a:solidFill>
              <a:latin typeface="-apple-system"/>
            </a:endParaRPr>
          </a:p>
          <a:p>
            <a:pPr>
              <a:buFont typeface="Arial" panose="020B0604020202020204" pitchFamily="34" charset="0"/>
            </a:pPr>
            <a:endParaRPr lang="en-US" sz="1600" kern="1200" dirty="0">
              <a:solidFill>
                <a:srgbClr val="24292F"/>
              </a:solidFill>
              <a:latin typeface="-apple-system"/>
            </a:endParaRPr>
          </a:p>
        </p:txBody>
      </p:sp>
      <p:sp>
        <p:nvSpPr>
          <p:cNvPr id="17" name="Content Placeholder 15">
            <a:extLst>
              <a:ext uri="{FF2B5EF4-FFF2-40B4-BE49-F238E27FC236}">
                <a16:creationId xmlns:a16="http://schemas.microsoft.com/office/drawing/2014/main" id="{B563C3D2-763E-320A-95A8-D08D7807860B}"/>
              </a:ext>
            </a:extLst>
          </p:cNvPr>
          <p:cNvSpPr txBox="1">
            <a:spLocks/>
          </p:cNvSpPr>
          <p:nvPr/>
        </p:nvSpPr>
        <p:spPr bwMode="auto">
          <a:xfrm>
            <a:off x="4714578" y="2637110"/>
            <a:ext cx="4284786" cy="40322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t" anchorCtr="0" compatLnSpc="1">
            <a:prstTxWarp prst="textNoShape">
              <a:avLst/>
            </a:prstTxWarp>
          </a:bodyPr>
          <a:lstStyle>
            <a:lvl1pPr marL="342900" indent="-342900" algn="l" rtl="0" fontAlgn="base">
              <a:spcBef>
                <a:spcPct val="20000"/>
              </a:spcBef>
              <a:spcAft>
                <a:spcPct val="0"/>
              </a:spcAft>
              <a:buChar char="•"/>
              <a:defRPr sz="2000">
                <a:solidFill>
                  <a:srgbClr val="000000"/>
                </a:solidFill>
                <a:latin typeface="+mn-lt"/>
                <a:ea typeface="+mn-ea"/>
                <a:cs typeface="+mn-cs"/>
              </a:defRPr>
            </a:lvl1pPr>
            <a:lvl2pPr marL="742950" indent="-285750" algn="l" rtl="0" fontAlgn="base">
              <a:spcBef>
                <a:spcPct val="20000"/>
              </a:spcBef>
              <a:spcAft>
                <a:spcPct val="0"/>
              </a:spcAft>
              <a:buChar char="–"/>
              <a:defRPr sz="2000">
                <a:solidFill>
                  <a:srgbClr val="000000"/>
                </a:solidFill>
                <a:latin typeface="+mn-lt"/>
              </a:defRPr>
            </a:lvl2pPr>
            <a:lvl3pPr marL="1143000" indent="-228600" algn="l" rtl="0" fontAlgn="base">
              <a:spcBef>
                <a:spcPct val="20000"/>
              </a:spcBef>
              <a:spcAft>
                <a:spcPct val="0"/>
              </a:spcAft>
              <a:buChar char="•"/>
              <a:defRPr sz="2000">
                <a:solidFill>
                  <a:srgbClr val="000000"/>
                </a:solidFill>
                <a:latin typeface="+mn-lt"/>
              </a:defRPr>
            </a:lvl3pPr>
            <a:lvl4pPr marL="1600200" indent="-228600" algn="l" rtl="0" fontAlgn="base">
              <a:spcBef>
                <a:spcPct val="20000"/>
              </a:spcBef>
              <a:spcAft>
                <a:spcPct val="0"/>
              </a:spcAft>
              <a:buChar char="–"/>
              <a:defRPr sz="2000">
                <a:solidFill>
                  <a:srgbClr val="000000"/>
                </a:solidFill>
                <a:latin typeface="+mn-lt"/>
              </a:defRPr>
            </a:lvl4pPr>
            <a:lvl5pPr marL="2057400" indent="-228600" algn="l" rtl="0" fontAlgn="base">
              <a:spcBef>
                <a:spcPct val="20000"/>
              </a:spcBef>
              <a:spcAft>
                <a:spcPct val="0"/>
              </a:spcAft>
              <a:buChar char="»"/>
              <a:defRPr sz="2000">
                <a:solidFill>
                  <a:srgbClr val="000000"/>
                </a:solidFill>
                <a:latin typeface="+mn-lt"/>
              </a:defRPr>
            </a:lvl5pPr>
            <a:lvl6pPr marL="2514600" indent="-228600" algn="l" rtl="0" fontAlgn="base">
              <a:spcBef>
                <a:spcPct val="20000"/>
              </a:spcBef>
              <a:spcAft>
                <a:spcPct val="0"/>
              </a:spcAft>
              <a:buChar char="»"/>
              <a:defRPr sz="2000">
                <a:solidFill>
                  <a:srgbClr val="000000"/>
                </a:solidFill>
                <a:latin typeface="+mn-lt"/>
              </a:defRPr>
            </a:lvl6pPr>
            <a:lvl7pPr marL="2971800" indent="-228600" algn="l" rtl="0" fontAlgn="base">
              <a:spcBef>
                <a:spcPct val="20000"/>
              </a:spcBef>
              <a:spcAft>
                <a:spcPct val="0"/>
              </a:spcAft>
              <a:buChar char="»"/>
              <a:defRPr sz="2000">
                <a:solidFill>
                  <a:srgbClr val="000000"/>
                </a:solidFill>
                <a:latin typeface="+mn-lt"/>
              </a:defRPr>
            </a:lvl7pPr>
            <a:lvl8pPr marL="3429000" indent="-228600" algn="l" rtl="0" fontAlgn="base">
              <a:spcBef>
                <a:spcPct val="20000"/>
              </a:spcBef>
              <a:spcAft>
                <a:spcPct val="0"/>
              </a:spcAft>
              <a:buChar char="»"/>
              <a:defRPr sz="2000">
                <a:solidFill>
                  <a:srgbClr val="000000"/>
                </a:solidFill>
                <a:latin typeface="+mn-lt"/>
              </a:defRPr>
            </a:lvl8pPr>
            <a:lvl9pPr marL="3886200" indent="-228600" algn="l" rtl="0" fontAlgn="base">
              <a:spcBef>
                <a:spcPct val="20000"/>
              </a:spcBef>
              <a:spcAft>
                <a:spcPct val="0"/>
              </a:spcAft>
              <a:buChar char="»"/>
              <a:defRPr sz="2000">
                <a:solidFill>
                  <a:srgbClr val="000000"/>
                </a:solidFill>
                <a:latin typeface="+mn-lt"/>
              </a:defRPr>
            </a:lvl9pPr>
          </a:lstStyle>
          <a:p>
            <a:pPr algn="l">
              <a:buFont typeface="Arial" panose="020B0604020202020204" pitchFamily="34" charset="0"/>
              <a:buChar char="•"/>
            </a:pPr>
            <a:r>
              <a:rPr lang="en-CA" sz="1600" b="0" i="0" dirty="0">
                <a:solidFill>
                  <a:srgbClr val="24292F"/>
                </a:solidFill>
                <a:effectLst/>
                <a:latin typeface="-apple-system"/>
              </a:rPr>
              <a:t>Number of Half Bathrooms (Half baths above grade)</a:t>
            </a:r>
          </a:p>
          <a:p>
            <a:pPr algn="l">
              <a:buFont typeface="Arial" panose="020B0604020202020204" pitchFamily="34" charset="0"/>
              <a:buChar char="•"/>
            </a:pPr>
            <a:r>
              <a:rPr lang="en-CA" sz="1600" b="0" i="0" dirty="0">
                <a:solidFill>
                  <a:srgbClr val="24292F"/>
                </a:solidFill>
                <a:effectLst/>
                <a:latin typeface="-apple-system"/>
              </a:rPr>
              <a:t>Number of Bedrooms above ground floor (Does NOT include basement bedrooms)</a:t>
            </a:r>
          </a:p>
          <a:p>
            <a:pPr algn="l">
              <a:buFont typeface="Arial" panose="020B0604020202020204" pitchFamily="34" charset="0"/>
              <a:buChar char="•"/>
            </a:pPr>
            <a:r>
              <a:rPr lang="en-CA" sz="1600" b="0" i="0" dirty="0">
                <a:solidFill>
                  <a:srgbClr val="24292F"/>
                </a:solidFill>
                <a:effectLst/>
                <a:latin typeface="-apple-system"/>
              </a:rPr>
              <a:t>Fireplaces (Yes/No)</a:t>
            </a:r>
          </a:p>
          <a:p>
            <a:pPr algn="l">
              <a:buFont typeface="Arial" panose="020B0604020202020204" pitchFamily="34" charset="0"/>
              <a:buChar char="•"/>
            </a:pPr>
            <a:r>
              <a:rPr lang="en-CA" sz="1600" b="0" i="0" dirty="0">
                <a:solidFill>
                  <a:srgbClr val="24292F"/>
                </a:solidFill>
                <a:effectLst/>
                <a:latin typeface="-apple-system"/>
              </a:rPr>
              <a:t>Garage Type (Garage location)</a:t>
            </a:r>
          </a:p>
          <a:p>
            <a:pPr algn="l">
              <a:buFont typeface="Arial" panose="020B0604020202020204" pitchFamily="34" charset="0"/>
              <a:buChar char="•"/>
            </a:pPr>
            <a:r>
              <a:rPr lang="en-CA" sz="1600" b="0" i="0" dirty="0">
                <a:solidFill>
                  <a:srgbClr val="24292F"/>
                </a:solidFill>
                <a:effectLst/>
                <a:latin typeface="-apple-system"/>
              </a:rPr>
              <a:t>Garage Cars (Size of garage in car capacity)</a:t>
            </a:r>
          </a:p>
          <a:p>
            <a:pPr algn="l">
              <a:buFont typeface="Arial" panose="020B0604020202020204" pitchFamily="34" charset="0"/>
              <a:buChar char="•"/>
            </a:pPr>
            <a:r>
              <a:rPr lang="en-CA" sz="1600" b="0" i="0" dirty="0">
                <a:solidFill>
                  <a:srgbClr val="24292F"/>
                </a:solidFill>
                <a:effectLst/>
                <a:latin typeface="-apple-system"/>
              </a:rPr>
              <a:t>Paved Drive (Paved driveway)</a:t>
            </a:r>
          </a:p>
          <a:p>
            <a:pPr algn="l">
              <a:buFont typeface="Arial" panose="020B0604020202020204" pitchFamily="34" charset="0"/>
              <a:buChar char="•"/>
            </a:pPr>
            <a:r>
              <a:rPr lang="en-CA" sz="1600" b="0" i="0" dirty="0">
                <a:solidFill>
                  <a:srgbClr val="24292F"/>
                </a:solidFill>
                <a:effectLst/>
                <a:latin typeface="-apple-system"/>
              </a:rPr>
              <a:t>Pool (Yes/No)</a:t>
            </a:r>
          </a:p>
          <a:p>
            <a:pPr algn="l">
              <a:buFont typeface="Arial" panose="020B0604020202020204" pitchFamily="34" charset="0"/>
              <a:buChar char="•"/>
            </a:pPr>
            <a:r>
              <a:rPr lang="en-CA" sz="1600" b="0" i="0" dirty="0">
                <a:solidFill>
                  <a:srgbClr val="24292F"/>
                </a:solidFill>
                <a:effectLst/>
                <a:latin typeface="-apple-system"/>
              </a:rPr>
              <a:t>Year Sold (YYYY-MM-DD)</a:t>
            </a:r>
          </a:p>
          <a:p>
            <a:pPr algn="l">
              <a:buFont typeface="Arial" panose="020B0604020202020204" pitchFamily="34" charset="0"/>
              <a:buChar char="•"/>
            </a:pPr>
            <a:r>
              <a:rPr lang="en-CA" sz="1600" b="0" i="0" dirty="0">
                <a:solidFill>
                  <a:srgbClr val="24292F"/>
                </a:solidFill>
                <a:effectLst/>
                <a:latin typeface="-apple-system"/>
              </a:rPr>
              <a:t>Sale Price</a:t>
            </a:r>
          </a:p>
        </p:txBody>
      </p:sp>
    </p:spTree>
    <p:extLst>
      <p:ext uri="{BB962C8B-B14F-4D97-AF65-F5344CB8AC3E}">
        <p14:creationId xmlns:p14="http://schemas.microsoft.com/office/powerpoint/2010/main" val="16452694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00027B-4012-E1C9-41B9-E4C5982ECD89}"/>
              </a:ext>
            </a:extLst>
          </p:cNvPr>
          <p:cNvSpPr>
            <a:spLocks noGrp="1"/>
          </p:cNvSpPr>
          <p:nvPr>
            <p:ph type="title"/>
          </p:nvPr>
        </p:nvSpPr>
        <p:spPr/>
        <p:txBody>
          <a:bodyPr/>
          <a:lstStyle/>
          <a:p>
            <a:r>
              <a:rPr lang="en-US" dirty="0"/>
              <a:t>The Database Schema</a:t>
            </a:r>
          </a:p>
        </p:txBody>
      </p:sp>
      <p:pic>
        <p:nvPicPr>
          <p:cNvPr id="5" name="Picture 4" descr="Graphical user interface, application&#10;&#10;Description automatically generated">
            <a:extLst>
              <a:ext uri="{FF2B5EF4-FFF2-40B4-BE49-F238E27FC236}">
                <a16:creationId xmlns:a16="http://schemas.microsoft.com/office/drawing/2014/main" id="{3B491172-127E-AB85-5763-008F524C8596}"/>
              </a:ext>
            </a:extLst>
          </p:cNvPr>
          <p:cNvPicPr>
            <a:picLocks noChangeAspect="1"/>
          </p:cNvPicPr>
          <p:nvPr/>
        </p:nvPicPr>
        <p:blipFill rotWithShape="1">
          <a:blip r:embed="rId3">
            <a:extLst>
              <a:ext uri="{28A0092B-C50C-407E-A947-70E740481C1C}">
                <a14:useLocalDpi xmlns:a14="http://schemas.microsoft.com/office/drawing/2010/main" val="0"/>
              </a:ext>
            </a:extLst>
          </a:blip>
          <a:srcRect t="3791" b="50000"/>
          <a:stretch/>
        </p:blipFill>
        <p:spPr>
          <a:xfrm>
            <a:off x="2339752" y="2345511"/>
            <a:ext cx="6804248" cy="4512489"/>
          </a:xfrm>
          <a:prstGeom prst="rect">
            <a:avLst/>
          </a:prstGeom>
          <a:ln>
            <a:solidFill>
              <a:schemeClr val="accent1"/>
            </a:solidFill>
          </a:ln>
        </p:spPr>
      </p:pic>
    </p:spTree>
    <p:extLst>
      <p:ext uri="{BB962C8B-B14F-4D97-AF65-F5344CB8AC3E}">
        <p14:creationId xmlns:p14="http://schemas.microsoft.com/office/powerpoint/2010/main" val="9174045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Machine Learning Model</a:t>
            </a:r>
            <a:br>
              <a:rPr lang="en-US" dirty="0"/>
            </a:br>
            <a:endParaRPr lang="en-US" dirty="0">
              <a:solidFill>
                <a:srgbClr val="FFC000"/>
              </a:solidFill>
            </a:endParaRPr>
          </a:p>
        </p:txBody>
      </p:sp>
      <p:sp>
        <p:nvSpPr>
          <p:cNvPr id="6" name="Rectangle 5">
            <a:extLst>
              <a:ext uri="{FF2B5EF4-FFF2-40B4-BE49-F238E27FC236}">
                <a16:creationId xmlns:a16="http://schemas.microsoft.com/office/drawing/2014/main" id="{C0A58BDE-F3BA-335E-B22B-42194F916C4C}"/>
              </a:ext>
            </a:extLst>
          </p:cNvPr>
          <p:cNvSpPr/>
          <p:nvPr/>
        </p:nvSpPr>
        <p:spPr>
          <a:xfrm>
            <a:off x="755576" y="3068960"/>
            <a:ext cx="3384110" cy="7920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Choose appropriate models</a:t>
            </a:r>
          </a:p>
        </p:txBody>
      </p:sp>
      <p:sp>
        <p:nvSpPr>
          <p:cNvPr id="9" name="Rectangle 8">
            <a:extLst>
              <a:ext uri="{FF2B5EF4-FFF2-40B4-BE49-F238E27FC236}">
                <a16:creationId xmlns:a16="http://schemas.microsoft.com/office/drawing/2014/main" id="{2F1184DD-2854-797E-185D-4835F17ED46E}"/>
              </a:ext>
            </a:extLst>
          </p:cNvPr>
          <p:cNvSpPr/>
          <p:nvPr/>
        </p:nvSpPr>
        <p:spPr>
          <a:xfrm>
            <a:off x="4860032" y="3060240"/>
            <a:ext cx="3384110" cy="7920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Train models</a:t>
            </a:r>
          </a:p>
        </p:txBody>
      </p:sp>
      <p:sp>
        <p:nvSpPr>
          <p:cNvPr id="13" name="Rectangle 12">
            <a:extLst>
              <a:ext uri="{FF2B5EF4-FFF2-40B4-BE49-F238E27FC236}">
                <a16:creationId xmlns:a16="http://schemas.microsoft.com/office/drawing/2014/main" id="{6CA20C92-EBAF-D2E8-DB5E-1A827320749C}"/>
              </a:ext>
            </a:extLst>
          </p:cNvPr>
          <p:cNvSpPr/>
          <p:nvPr/>
        </p:nvSpPr>
        <p:spPr>
          <a:xfrm>
            <a:off x="4860032" y="4901491"/>
            <a:ext cx="3384110" cy="7920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Evaluate performance</a:t>
            </a:r>
          </a:p>
        </p:txBody>
      </p:sp>
      <p:sp>
        <p:nvSpPr>
          <p:cNvPr id="14" name="Rectangle 13">
            <a:extLst>
              <a:ext uri="{FF2B5EF4-FFF2-40B4-BE49-F238E27FC236}">
                <a16:creationId xmlns:a16="http://schemas.microsoft.com/office/drawing/2014/main" id="{0F716534-B2EE-EE1C-8194-EAE3FE264129}"/>
              </a:ext>
            </a:extLst>
          </p:cNvPr>
          <p:cNvSpPr/>
          <p:nvPr/>
        </p:nvSpPr>
        <p:spPr>
          <a:xfrm>
            <a:off x="755576" y="4901491"/>
            <a:ext cx="3384110" cy="792088"/>
          </a:xfrm>
          <a:prstGeom prst="rect">
            <a:avLst/>
          </a:prstGeom>
        </p:spPr>
        <p:style>
          <a:lnRef idx="2">
            <a:schemeClr val="accent6"/>
          </a:lnRef>
          <a:fillRef idx="1">
            <a:schemeClr val="lt1"/>
          </a:fillRef>
          <a:effectRef idx="0">
            <a:schemeClr val="accent6"/>
          </a:effectRef>
          <a:fontRef idx="minor">
            <a:schemeClr val="dk1"/>
          </a:fontRef>
        </p:style>
        <p:txBody>
          <a:bodyPr rtlCol="0" anchor="ctr"/>
          <a:lstStyle/>
          <a:p>
            <a:pPr algn="ctr"/>
            <a:r>
              <a:rPr lang="en-US" sz="2400" dirty="0"/>
              <a:t>The best model</a:t>
            </a:r>
          </a:p>
        </p:txBody>
      </p:sp>
      <p:cxnSp>
        <p:nvCxnSpPr>
          <p:cNvPr id="18" name="Straight Arrow Connector 17">
            <a:extLst>
              <a:ext uri="{FF2B5EF4-FFF2-40B4-BE49-F238E27FC236}">
                <a16:creationId xmlns:a16="http://schemas.microsoft.com/office/drawing/2014/main" id="{DFC62F75-09C9-7434-8CE1-EA52EAB270AD}"/>
              </a:ext>
            </a:extLst>
          </p:cNvPr>
          <p:cNvCxnSpPr>
            <a:cxnSpLocks/>
            <a:stCxn id="6" idx="3"/>
            <a:endCxn id="9" idx="1"/>
          </p:cNvCxnSpPr>
          <p:nvPr/>
        </p:nvCxnSpPr>
        <p:spPr>
          <a:xfrm flipV="1">
            <a:off x="4139686" y="3456284"/>
            <a:ext cx="720346" cy="872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0" name="Straight Arrow Connector 19">
            <a:extLst>
              <a:ext uri="{FF2B5EF4-FFF2-40B4-BE49-F238E27FC236}">
                <a16:creationId xmlns:a16="http://schemas.microsoft.com/office/drawing/2014/main" id="{EF5D4466-69F0-553C-F7EB-D2B10509EBBF}"/>
              </a:ext>
            </a:extLst>
          </p:cNvPr>
          <p:cNvCxnSpPr>
            <a:cxnSpLocks/>
            <a:stCxn id="9" idx="2"/>
            <a:endCxn id="13" idx="0"/>
          </p:cNvCxnSpPr>
          <p:nvPr/>
        </p:nvCxnSpPr>
        <p:spPr>
          <a:xfrm>
            <a:off x="6552087" y="3852328"/>
            <a:ext cx="0" cy="1049163"/>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E2D20B46-9FD0-6C69-0AB0-4960CE44EA0A}"/>
              </a:ext>
            </a:extLst>
          </p:cNvPr>
          <p:cNvCxnSpPr>
            <a:cxnSpLocks/>
            <a:stCxn id="13" idx="1"/>
            <a:endCxn id="14" idx="3"/>
          </p:cNvCxnSpPr>
          <p:nvPr/>
        </p:nvCxnSpPr>
        <p:spPr>
          <a:xfrm flipH="1">
            <a:off x="4139686" y="5297535"/>
            <a:ext cx="72034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461653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717F1B-37E6-72D9-A85F-2F8DD6630957}"/>
              </a:ext>
            </a:extLst>
          </p:cNvPr>
          <p:cNvSpPr>
            <a:spLocks noGrp="1"/>
          </p:cNvSpPr>
          <p:nvPr>
            <p:ph type="title"/>
          </p:nvPr>
        </p:nvSpPr>
        <p:spPr>
          <a:xfrm>
            <a:off x="166064" y="548407"/>
            <a:ext cx="7718304" cy="1368425"/>
          </a:xfrm>
        </p:spPr>
        <p:txBody>
          <a:bodyPr/>
          <a:lstStyle/>
          <a:p>
            <a:r>
              <a:rPr lang="en-US" sz="2800" dirty="0"/>
              <a:t>Machine Learning Model</a:t>
            </a:r>
            <a:br>
              <a:rPr lang="en-US" dirty="0"/>
            </a:br>
            <a:endParaRPr lang="en-US" dirty="0">
              <a:solidFill>
                <a:srgbClr val="FFC000"/>
              </a:solidFill>
            </a:endParaRPr>
          </a:p>
        </p:txBody>
      </p:sp>
      <p:sp>
        <p:nvSpPr>
          <p:cNvPr id="3" name="TextBox 2">
            <a:extLst>
              <a:ext uri="{FF2B5EF4-FFF2-40B4-BE49-F238E27FC236}">
                <a16:creationId xmlns:a16="http://schemas.microsoft.com/office/drawing/2014/main" id="{4947A02D-BDDA-95F3-965C-4ABB3D66C095}"/>
              </a:ext>
            </a:extLst>
          </p:cNvPr>
          <p:cNvSpPr txBox="1"/>
          <p:nvPr/>
        </p:nvSpPr>
        <p:spPr>
          <a:xfrm>
            <a:off x="827584" y="2996952"/>
            <a:ext cx="7488832" cy="3416320"/>
          </a:xfrm>
          <a:prstGeom prst="rect">
            <a:avLst/>
          </a:prstGeom>
          <a:noFill/>
        </p:spPr>
        <p:txBody>
          <a:bodyPr wrap="square" rtlCol="0">
            <a:spAutoFit/>
          </a:bodyPr>
          <a:lstStyle/>
          <a:p>
            <a:pPr marL="285750" indent="-285750">
              <a:buFont typeface="Arial" panose="020B0604020202020204" pitchFamily="34" charset="0"/>
              <a:buChar char="•"/>
            </a:pPr>
            <a:r>
              <a:rPr lang="en-US" sz="2400" b="1" dirty="0"/>
              <a:t>Random Forest</a:t>
            </a:r>
          </a:p>
          <a:p>
            <a:pPr marL="285750" indent="-285750">
              <a:buFont typeface="Arial" panose="020B0604020202020204" pitchFamily="34" charset="0"/>
              <a:buChar char="•"/>
            </a:pPr>
            <a:endParaRPr lang="en-US" sz="2400" b="1" dirty="0"/>
          </a:p>
          <a:p>
            <a:pPr marL="285750" indent="-285750">
              <a:buFont typeface="Arial" panose="020B0604020202020204" pitchFamily="34" charset="0"/>
              <a:buChar char="•"/>
            </a:pPr>
            <a:r>
              <a:rPr lang="en-US" sz="2400" b="1" dirty="0"/>
              <a:t>Multiple Linear Regression</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Gradient Boosting</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r>
              <a:rPr lang="en-US" sz="2400" dirty="0"/>
              <a:t>Neural Network</a:t>
            </a:r>
          </a:p>
          <a:p>
            <a:pPr marL="285750" indent="-285750">
              <a:buFont typeface="Arial" panose="020B0604020202020204" pitchFamily="34" charset="0"/>
              <a:buChar char="•"/>
            </a:pPr>
            <a:endParaRPr lang="en-US" sz="2400" dirty="0"/>
          </a:p>
          <a:p>
            <a:pPr marL="285750" indent="-285750">
              <a:buFont typeface="Arial" panose="020B0604020202020204" pitchFamily="34" charset="0"/>
              <a:buChar char="•"/>
            </a:pPr>
            <a:endParaRPr lang="en-US" sz="2400" dirty="0"/>
          </a:p>
        </p:txBody>
      </p:sp>
    </p:spTree>
    <p:extLst>
      <p:ext uri="{BB962C8B-B14F-4D97-AF65-F5344CB8AC3E}">
        <p14:creationId xmlns:p14="http://schemas.microsoft.com/office/powerpoint/2010/main" val="37079607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94C3B7-A4E6-279D-6287-790C04FC6EF6}"/>
              </a:ext>
            </a:extLst>
          </p:cNvPr>
          <p:cNvSpPr>
            <a:spLocks noGrp="1"/>
          </p:cNvSpPr>
          <p:nvPr>
            <p:ph type="title"/>
          </p:nvPr>
        </p:nvSpPr>
        <p:spPr>
          <a:xfrm>
            <a:off x="466725" y="548407"/>
            <a:ext cx="6626225" cy="1368425"/>
          </a:xfrm>
        </p:spPr>
        <p:txBody>
          <a:bodyPr/>
          <a:lstStyle/>
          <a:p>
            <a:r>
              <a:rPr lang="en-US" dirty="0"/>
              <a:t>Performance Comparison of </a:t>
            </a:r>
            <a:br>
              <a:rPr lang="en-US" dirty="0"/>
            </a:br>
            <a:r>
              <a:rPr lang="en-US" dirty="0"/>
              <a:t>2 Models</a:t>
            </a:r>
          </a:p>
        </p:txBody>
      </p:sp>
      <p:pic>
        <p:nvPicPr>
          <p:cNvPr id="9" name="Content Placeholder 8" descr="Chart, bar chart&#10;&#10;Description automatically generated">
            <a:extLst>
              <a:ext uri="{FF2B5EF4-FFF2-40B4-BE49-F238E27FC236}">
                <a16:creationId xmlns:a16="http://schemas.microsoft.com/office/drawing/2014/main" id="{2FB627FA-3D42-00FA-6AA4-AB399EF434A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755576" y="2412342"/>
            <a:ext cx="7686600" cy="4445657"/>
          </a:xfr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214050148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FEF878-F811-FB04-AE01-5237D700D644}"/>
              </a:ext>
            </a:extLst>
          </p:cNvPr>
          <p:cNvSpPr>
            <a:spLocks noGrp="1"/>
          </p:cNvSpPr>
          <p:nvPr>
            <p:ph type="title"/>
          </p:nvPr>
        </p:nvSpPr>
        <p:spPr>
          <a:xfrm>
            <a:off x="179512" y="476399"/>
            <a:ext cx="7633667" cy="1368425"/>
          </a:xfrm>
        </p:spPr>
        <p:txBody>
          <a:bodyPr/>
          <a:lstStyle/>
          <a:p>
            <a:r>
              <a:rPr lang="en-US" dirty="0"/>
              <a:t>Top 10 Most Important Features</a:t>
            </a:r>
          </a:p>
        </p:txBody>
      </p:sp>
      <p:pic>
        <p:nvPicPr>
          <p:cNvPr id="5" name="Picture 4" descr="Chart, histogram&#10;&#10;Description automatically generated">
            <a:extLst>
              <a:ext uri="{FF2B5EF4-FFF2-40B4-BE49-F238E27FC236}">
                <a16:creationId xmlns:a16="http://schemas.microsoft.com/office/drawing/2014/main" id="{DE99D409-6737-340F-F140-3491C2E2E8FE}"/>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7042" r="1905"/>
          <a:stretch/>
        </p:blipFill>
        <p:spPr>
          <a:xfrm>
            <a:off x="1313638" y="2521222"/>
            <a:ext cx="6516724" cy="4336778"/>
          </a:xfrm>
          <a:prstGeom prst="rect">
            <a:avLst/>
          </a:prstGeo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14957694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321478-A979-2F4D-A285-583D469D0C22}"/>
              </a:ext>
            </a:extLst>
          </p:cNvPr>
          <p:cNvSpPr>
            <a:spLocks noGrp="1"/>
          </p:cNvSpPr>
          <p:nvPr>
            <p:ph type="title"/>
          </p:nvPr>
        </p:nvSpPr>
        <p:spPr/>
        <p:txBody>
          <a:bodyPr/>
          <a:lstStyle/>
          <a:p>
            <a:r>
              <a:rPr lang="en-US" dirty="0"/>
              <a:t>Refining The Model</a:t>
            </a:r>
          </a:p>
        </p:txBody>
      </p:sp>
      <p:pic>
        <p:nvPicPr>
          <p:cNvPr id="5" name="Content Placeholder 4" descr="Chart, bar chart&#10;&#10;Description automatically generated">
            <a:extLst>
              <a:ext uri="{FF2B5EF4-FFF2-40B4-BE49-F238E27FC236}">
                <a16:creationId xmlns:a16="http://schemas.microsoft.com/office/drawing/2014/main" id="{8BB84661-66D0-20FE-CA80-91C67E1288B4}"/>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115616" y="2317957"/>
            <a:ext cx="7092280" cy="4505141"/>
          </a:xfr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292867884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5" name="Picture 4" descr="Chart, scatter chart&#10;&#10;Description automatically generated">
            <a:extLst>
              <a:ext uri="{FF2B5EF4-FFF2-40B4-BE49-F238E27FC236}">
                <a16:creationId xmlns:a16="http://schemas.microsoft.com/office/drawing/2014/main" id="{BD2778DF-1BB4-BD32-1A77-3E974C52BB5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633" y="2492896"/>
            <a:ext cx="7908733" cy="4161374"/>
          </a:xfrm>
          <a:prstGeom prst="rect">
            <a:avLst/>
          </a:prstGeo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40403736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035E9C6-1006-510D-D495-F309F76BB6B7}"/>
              </a:ext>
            </a:extLst>
          </p:cNvPr>
          <p:cNvSpPr>
            <a:spLocks noGrp="1"/>
          </p:cNvSpPr>
          <p:nvPr>
            <p:ph type="title"/>
          </p:nvPr>
        </p:nvSpPr>
        <p:spPr>
          <a:xfrm>
            <a:off x="323528" y="764704"/>
            <a:ext cx="6626225" cy="1368425"/>
          </a:xfrm>
        </p:spPr>
        <p:txBody>
          <a:bodyPr/>
          <a:lstStyle/>
          <a:p>
            <a:r>
              <a:rPr lang="en-US" dirty="0"/>
              <a:t>Visualization of Predicted Values Vs. Actual Values</a:t>
            </a:r>
            <a:br>
              <a:rPr lang="en-US" dirty="0"/>
            </a:br>
            <a:endParaRPr lang="en-US" dirty="0"/>
          </a:p>
        </p:txBody>
      </p:sp>
      <p:pic>
        <p:nvPicPr>
          <p:cNvPr id="4" name="Picture 3" descr="Chart, bar chart, histogram&#10;&#10;Description automatically generated">
            <a:extLst>
              <a:ext uri="{FF2B5EF4-FFF2-40B4-BE49-F238E27FC236}">
                <a16:creationId xmlns:a16="http://schemas.microsoft.com/office/drawing/2014/main" id="{3DB42CB0-BF38-BF9B-70A3-729D0E255BC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835696" y="2503597"/>
            <a:ext cx="5950024" cy="4320850"/>
          </a:xfrm>
          <a:prstGeom prst="rect">
            <a:avLst/>
          </a:prstGeom>
          <a:effectLst>
            <a:outerShdw blurRad="219579" dist="38100" dir="17940000" algn="bl" rotWithShape="0">
              <a:prstClr val="black">
                <a:alpha val="40000"/>
              </a:prstClr>
            </a:outerShdw>
          </a:effectLst>
        </p:spPr>
      </p:pic>
    </p:spTree>
    <p:extLst>
      <p:ext uri="{BB962C8B-B14F-4D97-AF65-F5344CB8AC3E}">
        <p14:creationId xmlns:p14="http://schemas.microsoft.com/office/powerpoint/2010/main" val="238043544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FCBD82-8A85-FDE2-93A7-AEA0CD6239C0}"/>
              </a:ext>
            </a:extLst>
          </p:cNvPr>
          <p:cNvSpPr>
            <a:spLocks noGrp="1"/>
          </p:cNvSpPr>
          <p:nvPr>
            <p:ph type="title"/>
          </p:nvPr>
        </p:nvSpPr>
        <p:spPr>
          <a:xfrm>
            <a:off x="466725" y="404813"/>
            <a:ext cx="6626225" cy="1368425"/>
          </a:xfrm>
        </p:spPr>
        <p:txBody>
          <a:bodyPr wrap="square" anchor="ctr">
            <a:normAutofit/>
          </a:bodyPr>
          <a:lstStyle/>
          <a:p>
            <a:r>
              <a:rPr lang="en-US" dirty="0"/>
              <a:t>Agenda</a:t>
            </a:r>
            <a:endParaRPr lang="en-GB" dirty="0"/>
          </a:p>
        </p:txBody>
      </p:sp>
      <p:sp>
        <p:nvSpPr>
          <p:cNvPr id="3" name="Content Placeholder 2">
            <a:extLst>
              <a:ext uri="{FF2B5EF4-FFF2-40B4-BE49-F238E27FC236}">
                <a16:creationId xmlns:a16="http://schemas.microsoft.com/office/drawing/2014/main" id="{E5D179A7-D124-3BCC-3C61-547DEC206CF6}"/>
              </a:ext>
            </a:extLst>
          </p:cNvPr>
          <p:cNvSpPr>
            <a:spLocks noGrp="1"/>
          </p:cNvSpPr>
          <p:nvPr>
            <p:ph sz="half" idx="1"/>
          </p:nvPr>
        </p:nvSpPr>
        <p:spPr>
          <a:xfrm>
            <a:off x="179512" y="2204864"/>
            <a:ext cx="4010025" cy="4032250"/>
          </a:xfrm>
        </p:spPr>
        <p:txBody>
          <a:bodyPr wrap="square" anchor="t">
            <a:normAutofit/>
          </a:bodyPr>
          <a:lstStyle/>
          <a:p>
            <a:endParaRPr lang="en-US" dirty="0"/>
          </a:p>
          <a:p>
            <a:r>
              <a:rPr lang="en-US" dirty="0"/>
              <a:t>Project Overview</a:t>
            </a:r>
          </a:p>
          <a:p>
            <a:r>
              <a:rPr lang="en-GB" dirty="0"/>
              <a:t>Data Exploration &amp; Cleaning</a:t>
            </a:r>
          </a:p>
          <a:p>
            <a:r>
              <a:rPr lang="en-GB" dirty="0"/>
              <a:t>Analysis Phase</a:t>
            </a:r>
          </a:p>
          <a:p>
            <a:r>
              <a:rPr lang="en-GB" dirty="0"/>
              <a:t>Results of the Analysis</a:t>
            </a:r>
          </a:p>
          <a:p>
            <a:r>
              <a:rPr lang="en-GB" dirty="0"/>
              <a:t>Recommendations</a:t>
            </a:r>
          </a:p>
          <a:p>
            <a:endParaRPr lang="en-US" dirty="0"/>
          </a:p>
        </p:txBody>
      </p:sp>
      <p:sp>
        <p:nvSpPr>
          <p:cNvPr id="27" name="TextBox 26">
            <a:extLst>
              <a:ext uri="{FF2B5EF4-FFF2-40B4-BE49-F238E27FC236}">
                <a16:creationId xmlns:a16="http://schemas.microsoft.com/office/drawing/2014/main" id="{1CF99285-FB23-958D-946D-BE0701D08896}"/>
              </a:ext>
            </a:extLst>
          </p:cNvPr>
          <p:cNvSpPr txBox="1"/>
          <p:nvPr/>
        </p:nvSpPr>
        <p:spPr>
          <a:xfrm>
            <a:off x="5591175" y="5372100"/>
            <a:ext cx="2159000" cy="369332"/>
          </a:xfrm>
          <a:prstGeom prst="rect">
            <a:avLst/>
          </a:prstGeom>
          <a:noFill/>
        </p:spPr>
        <p:txBody>
          <a:bodyPr wrap="square" rtlCol="0">
            <a:spAutoFit/>
          </a:bodyPr>
          <a:lstStyle/>
          <a:p>
            <a:r>
              <a:rPr lang="en-US" sz="900">
                <a:hlinkClick r:id="rId3" tooltip="https://chem.libretexts.org/LibreTexts/Mountain_View_College/MVC_Chem_2425:_ORGANIC_CHEMISTRY_II"/>
              </a:rPr>
              <a:t>This Photo</a:t>
            </a:r>
            <a:r>
              <a:rPr lang="en-US" sz="900"/>
              <a:t> by Unknown Author is licensed under </a:t>
            </a:r>
            <a:r>
              <a:rPr lang="en-US" sz="900">
                <a:hlinkClick r:id="rId4" tooltip="https://creativecommons.org/licenses/by-nc-sa/3.0/"/>
              </a:rPr>
              <a:t>CC BY-SA-NC</a:t>
            </a:r>
            <a:endParaRPr lang="en-US" sz="900"/>
          </a:p>
        </p:txBody>
      </p:sp>
      <p:pic>
        <p:nvPicPr>
          <p:cNvPr id="26" name="Content Placeholder 25" descr="A picture containing diagram&#10;&#10;Description automatically generated">
            <a:extLst>
              <a:ext uri="{FF2B5EF4-FFF2-40B4-BE49-F238E27FC236}">
                <a16:creationId xmlns:a16="http://schemas.microsoft.com/office/drawing/2014/main" id="{6E7B6ED8-8465-5B88-FE09-98089CD232E9}"/>
              </a:ext>
            </a:extLst>
          </p:cNvPr>
          <p:cNvPicPr>
            <a:picLocks noGrp="1" noChangeAspect="1"/>
          </p:cNvPicPr>
          <p:nvPr>
            <p:ph sz="half" idx="2"/>
          </p:nvPr>
        </p:nvPicPr>
        <p:blipFill>
          <a:blip r:embed="rId5">
            <a:extLst>
              <a:ext uri="{28A0092B-C50C-407E-A947-70E740481C1C}">
                <a14:useLocalDpi xmlns:a14="http://schemas.microsoft.com/office/drawing/2010/main" val="0"/>
              </a:ext>
              <a:ext uri="{837473B0-CC2E-450A-ABE3-18F120FF3D39}">
                <a1611:picAttrSrcUrl xmlns:a1611="http://schemas.microsoft.com/office/drawing/2016/11/main" r:id="rId3"/>
              </a:ext>
            </a:extLst>
          </a:blip>
          <a:stretch>
            <a:fillRect/>
          </a:stretch>
        </p:blipFill>
        <p:spPr>
          <a:xfrm>
            <a:off x="5087057" y="2637371"/>
            <a:ext cx="3167236" cy="3167236"/>
          </a:xfrm>
        </p:spPr>
      </p:pic>
    </p:spTree>
    <p:extLst>
      <p:ext uri="{BB962C8B-B14F-4D97-AF65-F5344CB8AC3E}">
        <p14:creationId xmlns:p14="http://schemas.microsoft.com/office/powerpoint/2010/main" val="331568542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569786-56E0-77C4-CAEE-5958AB711C7B}"/>
              </a:ext>
            </a:extLst>
          </p:cNvPr>
          <p:cNvSpPr>
            <a:spLocks noGrp="1"/>
          </p:cNvSpPr>
          <p:nvPr>
            <p:ph type="title"/>
          </p:nvPr>
        </p:nvSpPr>
        <p:spPr>
          <a:xfrm>
            <a:off x="480912" y="548680"/>
            <a:ext cx="6626225" cy="1368425"/>
          </a:xfrm>
        </p:spPr>
        <p:txBody>
          <a:bodyPr/>
          <a:lstStyle/>
          <a:p>
            <a:r>
              <a:rPr lang="en-US" dirty="0"/>
              <a:t>Conclusion of Comparison</a:t>
            </a:r>
          </a:p>
        </p:txBody>
      </p:sp>
      <p:sp>
        <p:nvSpPr>
          <p:cNvPr id="3" name="Content Placeholder 2">
            <a:extLst>
              <a:ext uri="{FF2B5EF4-FFF2-40B4-BE49-F238E27FC236}">
                <a16:creationId xmlns:a16="http://schemas.microsoft.com/office/drawing/2014/main" id="{829878F9-C25A-C0F7-BDD0-8B8897012A1D}"/>
              </a:ext>
            </a:extLst>
          </p:cNvPr>
          <p:cNvSpPr>
            <a:spLocks noGrp="1"/>
          </p:cNvSpPr>
          <p:nvPr>
            <p:ph idx="1"/>
          </p:nvPr>
        </p:nvSpPr>
        <p:spPr>
          <a:xfrm>
            <a:off x="454162" y="2825750"/>
            <a:ext cx="8438317" cy="4032250"/>
          </a:xfrm>
        </p:spPr>
        <p:txBody>
          <a:bodyPr/>
          <a:lstStyle/>
          <a:p>
            <a:pPr marL="0" indent="0">
              <a:lnSpc>
                <a:spcPts val="2700"/>
              </a:lnSpc>
              <a:spcBef>
                <a:spcPts val="0"/>
              </a:spcBef>
              <a:buNone/>
            </a:pPr>
            <a:r>
              <a:rPr lang="en-CA" sz="1800" b="0" i="0" dirty="0">
                <a:solidFill>
                  <a:srgbClr val="24292F"/>
                </a:solidFill>
                <a:effectLst/>
              </a:rPr>
              <a:t>For running the model with the original 18 variables submitted, it is recommended to use the linear regression model, as it outperformed the random forest model in three out of four tests, with an accuracy score of 77%.</a:t>
            </a:r>
          </a:p>
          <a:p>
            <a:pPr marL="0" indent="0">
              <a:spcBef>
                <a:spcPts val="0"/>
              </a:spcBef>
              <a:buNone/>
            </a:pPr>
            <a:endParaRPr lang="en-CA" sz="800" b="0" i="0" dirty="0">
              <a:solidFill>
                <a:srgbClr val="24292F"/>
              </a:solidFill>
              <a:effectLst/>
            </a:endParaRPr>
          </a:p>
          <a:p>
            <a:pPr marL="0" indent="0">
              <a:lnSpc>
                <a:spcPts val="2700"/>
              </a:lnSpc>
              <a:spcBef>
                <a:spcPts val="0"/>
              </a:spcBef>
              <a:buNone/>
            </a:pPr>
            <a:r>
              <a:rPr lang="en-CA" sz="1800" dirty="0">
                <a:solidFill>
                  <a:srgbClr val="24292F"/>
                </a:solidFill>
              </a:rPr>
              <a:t>On the other hand,  for </a:t>
            </a:r>
            <a:r>
              <a:rPr lang="en-CA" sz="1800" b="0" i="0" dirty="0">
                <a:solidFill>
                  <a:srgbClr val="24292F"/>
                </a:solidFill>
                <a:effectLst/>
              </a:rPr>
              <a:t>the model running the top ten variables, it is recommended to use the </a:t>
            </a:r>
            <a:r>
              <a:rPr lang="en-CA" sz="1800" b="1" i="0" u="sng" dirty="0">
                <a:solidFill>
                  <a:srgbClr val="24292F"/>
                </a:solidFill>
                <a:effectLst/>
              </a:rPr>
              <a:t>linear regression model</a:t>
            </a:r>
            <a:r>
              <a:rPr lang="en-CA" sz="1800" b="0" i="0" dirty="0">
                <a:solidFill>
                  <a:srgbClr val="24292F"/>
                </a:solidFill>
                <a:effectLst/>
              </a:rPr>
              <a:t>, as it outperformed the random forest model in three out of four tests.</a:t>
            </a:r>
          </a:p>
          <a:p>
            <a:pPr>
              <a:lnSpc>
                <a:spcPts val="2700"/>
              </a:lnSpc>
            </a:pPr>
            <a:endParaRPr lang="en-US" sz="1800" dirty="0"/>
          </a:p>
        </p:txBody>
      </p:sp>
    </p:spTree>
    <p:extLst>
      <p:ext uri="{BB962C8B-B14F-4D97-AF65-F5344CB8AC3E}">
        <p14:creationId xmlns:p14="http://schemas.microsoft.com/office/powerpoint/2010/main" val="328811417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394792" y="764704"/>
            <a:ext cx="6626225" cy="1368425"/>
          </a:xfrm>
        </p:spPr>
        <p:txBody>
          <a:bodyPr/>
          <a:lstStyle/>
          <a:p>
            <a:r>
              <a:rPr lang="en-US" dirty="0"/>
              <a:t>Results of Analysis</a:t>
            </a:r>
            <a:br>
              <a:rPr lang="en-US" dirty="0"/>
            </a:br>
            <a:r>
              <a:rPr lang="en-US" sz="2400" dirty="0"/>
              <a:t>Best time of the year to sell?</a:t>
            </a:r>
            <a:br>
              <a:rPr lang="en-US" dirty="0"/>
            </a:br>
            <a:endParaRPr lang="en-GB" dirty="0"/>
          </a:p>
        </p:txBody>
      </p:sp>
      <p:pic>
        <p:nvPicPr>
          <p:cNvPr id="6" name="Picture 5" descr="Chart, line chart, histogram&#10;&#10;Description automatically generated">
            <a:extLst>
              <a:ext uri="{FF2B5EF4-FFF2-40B4-BE49-F238E27FC236}">
                <a16:creationId xmlns:a16="http://schemas.microsoft.com/office/drawing/2014/main" id="{913C15FF-8FD3-1B25-4F49-61592EEF098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3567" y="2420888"/>
            <a:ext cx="7516781" cy="4437112"/>
          </a:xfrm>
          <a:prstGeom prst="rect">
            <a:avLst/>
          </a:prstGeom>
          <a:effectLst>
            <a:outerShdw blurRad="50800" dist="38100" dir="18900000" algn="bl" rotWithShape="0">
              <a:prstClr val="black">
                <a:alpha val="40000"/>
              </a:prstClr>
            </a:outerShdw>
          </a:effectLst>
        </p:spPr>
      </p:pic>
    </p:spTree>
    <p:extLst>
      <p:ext uri="{BB962C8B-B14F-4D97-AF65-F5344CB8AC3E}">
        <p14:creationId xmlns:p14="http://schemas.microsoft.com/office/powerpoint/2010/main" val="243847919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466725" y="692423"/>
            <a:ext cx="6626225" cy="1368425"/>
          </a:xfrm>
        </p:spPr>
        <p:txBody>
          <a:bodyPr/>
          <a:lstStyle/>
          <a:p>
            <a:r>
              <a:rPr lang="en-US" dirty="0"/>
              <a:t>Results of Analysis</a:t>
            </a:r>
            <a:br>
              <a:rPr lang="en-US" dirty="0"/>
            </a:br>
            <a:r>
              <a:rPr lang="en-US" sz="2400" dirty="0"/>
              <a:t>Best time of the year to sell?</a:t>
            </a:r>
            <a:br>
              <a:rPr lang="en-US" dirty="0"/>
            </a:br>
            <a:endParaRPr lang="en-GB" dirty="0"/>
          </a:p>
        </p:txBody>
      </p:sp>
      <p:sp>
        <p:nvSpPr>
          <p:cNvPr id="3" name="Content Placeholder 2">
            <a:extLst>
              <a:ext uri="{FF2B5EF4-FFF2-40B4-BE49-F238E27FC236}">
                <a16:creationId xmlns:a16="http://schemas.microsoft.com/office/drawing/2014/main" id="{946BAC97-BAB7-C715-F161-53836FAC1353}"/>
              </a:ext>
            </a:extLst>
          </p:cNvPr>
          <p:cNvSpPr>
            <a:spLocks noGrp="1"/>
          </p:cNvSpPr>
          <p:nvPr>
            <p:ph idx="1"/>
          </p:nvPr>
        </p:nvSpPr>
        <p:spPr>
          <a:xfrm>
            <a:off x="466725" y="2410408"/>
            <a:ext cx="8482300" cy="4032250"/>
          </a:xfrm>
        </p:spPr>
        <p:txBody>
          <a:bodyPr/>
          <a:lstStyle/>
          <a:p>
            <a:pPr marL="0" indent="0">
              <a:lnSpc>
                <a:spcPct val="150000"/>
              </a:lnSpc>
              <a:buNone/>
            </a:pPr>
            <a:endParaRPr lang="en-US" dirty="0"/>
          </a:p>
          <a:p>
            <a:endParaRPr lang="en-GB" dirty="0"/>
          </a:p>
        </p:txBody>
      </p:sp>
      <p:pic>
        <p:nvPicPr>
          <p:cNvPr id="8" name="Picture 7" descr="Chart, bar chart&#10;&#10;Description automatically generated">
            <a:extLst>
              <a:ext uri="{FF2B5EF4-FFF2-40B4-BE49-F238E27FC236}">
                <a16:creationId xmlns:a16="http://schemas.microsoft.com/office/drawing/2014/main" id="{41CE0BB0-93AD-B817-73FD-2312F128E08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5225" y="2397833"/>
            <a:ext cx="7516800" cy="4147493"/>
          </a:xfrm>
          <a:prstGeom prst="rect">
            <a:avLst/>
          </a:prstGeom>
          <a:effectLst>
            <a:outerShdw blurRad="50800" dist="38100" dir="18900000" algn="bl" rotWithShape="0">
              <a:prstClr val="black">
                <a:alpha val="40000"/>
              </a:prstClr>
            </a:outerShdw>
          </a:effectLst>
        </p:spPr>
      </p:pic>
    </p:spTree>
    <p:extLst>
      <p:ext uri="{BB962C8B-B14F-4D97-AF65-F5344CB8AC3E}">
        <p14:creationId xmlns:p14="http://schemas.microsoft.com/office/powerpoint/2010/main" val="180235553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485496" y="476672"/>
            <a:ext cx="6626225" cy="1368425"/>
          </a:xfrm>
        </p:spPr>
        <p:txBody>
          <a:bodyPr/>
          <a:lstStyle/>
          <a:p>
            <a:r>
              <a:rPr lang="en-US" dirty="0"/>
              <a:t>Results of Analysis</a:t>
            </a:r>
            <a:br>
              <a:rPr lang="en-US" dirty="0"/>
            </a:br>
            <a:r>
              <a:rPr lang="en-US" sz="2400" dirty="0"/>
              <a:t>What neighborhood has higher sale prices?</a:t>
            </a:r>
            <a:endParaRPr lang="en-GB" dirty="0"/>
          </a:p>
        </p:txBody>
      </p:sp>
      <p:pic>
        <p:nvPicPr>
          <p:cNvPr id="9" name="Picture 8" descr="Chart&#10;&#10;Description automatically generated">
            <a:extLst>
              <a:ext uri="{FF2B5EF4-FFF2-40B4-BE49-F238E27FC236}">
                <a16:creationId xmlns:a16="http://schemas.microsoft.com/office/drawing/2014/main" id="{BE8C0257-5466-6DAA-44A1-62AB694DF0E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3236" y="2466395"/>
            <a:ext cx="8337527" cy="4322950"/>
          </a:xfrm>
          <a:prstGeom prst="rect">
            <a:avLst/>
          </a:prstGeom>
          <a:effectLst>
            <a:outerShdw blurRad="50800" dist="38100" dir="18900000" algn="bl" rotWithShape="0">
              <a:prstClr val="black">
                <a:alpha val="40000"/>
              </a:prstClr>
            </a:outerShdw>
          </a:effectLst>
        </p:spPr>
      </p:pic>
    </p:spTree>
    <p:extLst>
      <p:ext uri="{BB962C8B-B14F-4D97-AF65-F5344CB8AC3E}">
        <p14:creationId xmlns:p14="http://schemas.microsoft.com/office/powerpoint/2010/main" val="188831611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485496" y="476672"/>
            <a:ext cx="6626225" cy="1368425"/>
          </a:xfrm>
        </p:spPr>
        <p:txBody>
          <a:bodyPr/>
          <a:lstStyle/>
          <a:p>
            <a:r>
              <a:rPr lang="en-US" dirty="0"/>
              <a:t>Results of Analysis</a:t>
            </a:r>
            <a:br>
              <a:rPr lang="en-US" dirty="0"/>
            </a:br>
            <a:r>
              <a:rPr lang="en-US" sz="2400" dirty="0"/>
              <a:t>What neighborhood has higher sale prices?</a:t>
            </a:r>
            <a:endParaRPr lang="en-GB" dirty="0"/>
          </a:p>
        </p:txBody>
      </p:sp>
      <p:pic>
        <p:nvPicPr>
          <p:cNvPr id="4" name="Picture 3" descr="Chart&#10;&#10;Description automatically generated">
            <a:extLst>
              <a:ext uri="{FF2B5EF4-FFF2-40B4-BE49-F238E27FC236}">
                <a16:creationId xmlns:a16="http://schemas.microsoft.com/office/drawing/2014/main" id="{37E399AD-80CE-ED93-57EB-2ACEFF1BE8E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1560" y="2420888"/>
            <a:ext cx="7992888" cy="4365104"/>
          </a:xfrm>
          <a:prstGeom prst="rect">
            <a:avLst/>
          </a:prstGeom>
          <a:effectLst>
            <a:outerShdw blurRad="50800" dist="38100" dir="18900000" algn="bl" rotWithShape="0">
              <a:prstClr val="black">
                <a:alpha val="40000"/>
              </a:prstClr>
            </a:outerShdw>
          </a:effectLst>
        </p:spPr>
      </p:pic>
    </p:spTree>
    <p:extLst>
      <p:ext uri="{BB962C8B-B14F-4D97-AF65-F5344CB8AC3E}">
        <p14:creationId xmlns:p14="http://schemas.microsoft.com/office/powerpoint/2010/main" val="135751773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466725" y="548680"/>
            <a:ext cx="6626225" cy="1368425"/>
          </a:xfrm>
        </p:spPr>
        <p:txBody>
          <a:bodyPr/>
          <a:lstStyle/>
          <a:p>
            <a:r>
              <a:rPr lang="en-US" dirty="0"/>
              <a:t>Results of Analysis</a:t>
            </a:r>
            <a:br>
              <a:rPr lang="en-US" dirty="0"/>
            </a:br>
            <a:r>
              <a:rPr lang="en-US" sz="2400" dirty="0"/>
              <a:t>How does the age of the house (Year built) affect the sale price of a home?</a:t>
            </a:r>
            <a:endParaRPr lang="en-GB" dirty="0"/>
          </a:p>
        </p:txBody>
      </p:sp>
      <p:sp>
        <p:nvSpPr>
          <p:cNvPr id="4" name="Content Placeholder 3">
            <a:extLst>
              <a:ext uri="{FF2B5EF4-FFF2-40B4-BE49-F238E27FC236}">
                <a16:creationId xmlns:a16="http://schemas.microsoft.com/office/drawing/2014/main" id="{E201F85E-F404-5427-FA70-283123232A5A}"/>
              </a:ext>
            </a:extLst>
          </p:cNvPr>
          <p:cNvSpPr>
            <a:spLocks noGrp="1"/>
          </p:cNvSpPr>
          <p:nvPr>
            <p:ph idx="1"/>
          </p:nvPr>
        </p:nvSpPr>
        <p:spPr>
          <a:xfrm>
            <a:off x="466725" y="2441497"/>
            <a:ext cx="8172450" cy="4032250"/>
          </a:xfrm>
        </p:spPr>
        <p:txBody>
          <a:bodyPr/>
          <a:lstStyle/>
          <a:p>
            <a:endParaRPr lang="en-US" dirty="0"/>
          </a:p>
        </p:txBody>
      </p:sp>
      <p:pic>
        <p:nvPicPr>
          <p:cNvPr id="3" name="Content Placeholder 4" descr="Chart, scatter chart&#10;&#10;Description automatically generated">
            <a:extLst>
              <a:ext uri="{FF2B5EF4-FFF2-40B4-BE49-F238E27FC236}">
                <a16:creationId xmlns:a16="http://schemas.microsoft.com/office/drawing/2014/main" id="{63C7A874-322B-D469-FC99-E3400BB7BB0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466725" y="2564904"/>
            <a:ext cx="8425755" cy="4124945"/>
          </a:xfrm>
          <a:prstGeom prst="rect">
            <a:avLst/>
          </a:prstGeom>
          <a:effectLst>
            <a:outerShdw blurRad="50800" dist="38100" dir="18900000" algn="b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423974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EE1600-0654-14B7-BC12-5CB472B0EB23}"/>
              </a:ext>
            </a:extLst>
          </p:cNvPr>
          <p:cNvSpPr>
            <a:spLocks noGrp="1"/>
          </p:cNvSpPr>
          <p:nvPr>
            <p:ph type="title"/>
          </p:nvPr>
        </p:nvSpPr>
        <p:spPr>
          <a:xfrm>
            <a:off x="466725" y="548680"/>
            <a:ext cx="6626225" cy="1368425"/>
          </a:xfrm>
        </p:spPr>
        <p:txBody>
          <a:bodyPr/>
          <a:lstStyle/>
          <a:p>
            <a:r>
              <a:rPr lang="en-US" dirty="0"/>
              <a:t>Results of Analysis</a:t>
            </a:r>
            <a:br>
              <a:rPr lang="en-US" dirty="0"/>
            </a:br>
            <a:r>
              <a:rPr lang="en-US" sz="2400" dirty="0"/>
              <a:t>How does the age of the house (Year built) affect the sale price of a home?</a:t>
            </a:r>
            <a:endParaRPr lang="en-GB" dirty="0"/>
          </a:p>
        </p:txBody>
      </p:sp>
      <p:sp>
        <p:nvSpPr>
          <p:cNvPr id="4" name="Content Placeholder 3">
            <a:extLst>
              <a:ext uri="{FF2B5EF4-FFF2-40B4-BE49-F238E27FC236}">
                <a16:creationId xmlns:a16="http://schemas.microsoft.com/office/drawing/2014/main" id="{E201F85E-F404-5427-FA70-283123232A5A}"/>
              </a:ext>
            </a:extLst>
          </p:cNvPr>
          <p:cNvSpPr>
            <a:spLocks noGrp="1"/>
          </p:cNvSpPr>
          <p:nvPr>
            <p:ph idx="1"/>
          </p:nvPr>
        </p:nvSpPr>
        <p:spPr>
          <a:xfrm>
            <a:off x="466725" y="2441497"/>
            <a:ext cx="8172450" cy="4032250"/>
          </a:xfrm>
        </p:spPr>
        <p:txBody>
          <a:bodyPr/>
          <a:lstStyle/>
          <a:p>
            <a:endParaRPr lang="en-US" dirty="0"/>
          </a:p>
        </p:txBody>
      </p:sp>
      <p:pic>
        <p:nvPicPr>
          <p:cNvPr id="3" name="Content Placeholder 4" descr="Chart, scatter chart&#10;&#10;Description automatically generated">
            <a:extLst>
              <a:ext uri="{FF2B5EF4-FFF2-40B4-BE49-F238E27FC236}">
                <a16:creationId xmlns:a16="http://schemas.microsoft.com/office/drawing/2014/main" id="{0B4DBF6B-D853-8DBD-2CC8-352FD07D248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bwMode="auto">
          <a:xfrm>
            <a:off x="359122" y="2564904"/>
            <a:ext cx="8425755" cy="4032250"/>
          </a:xfrm>
          <a:prstGeom prst="rect">
            <a:avLst/>
          </a:prstGeom>
          <a:effectLst>
            <a:outerShdw blurRad="50800" dist="38100" dir="18900000" algn="bl" rotWithShape="0">
              <a:prstClr val="black">
                <a:alpha val="40000"/>
              </a:prstClr>
            </a:outerShdw>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9494361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16F2A8-F5AC-4422-B8C7-E3BD0A154358}"/>
              </a:ext>
            </a:extLst>
          </p:cNvPr>
          <p:cNvSpPr>
            <a:spLocks noGrp="1"/>
          </p:cNvSpPr>
          <p:nvPr>
            <p:ph type="title"/>
          </p:nvPr>
        </p:nvSpPr>
        <p:spPr/>
        <p:txBody>
          <a:bodyPr/>
          <a:lstStyle/>
          <a:p>
            <a:r>
              <a:rPr lang="en-US" dirty="0"/>
              <a:t>Recommendations</a:t>
            </a:r>
          </a:p>
        </p:txBody>
      </p:sp>
      <p:sp>
        <p:nvSpPr>
          <p:cNvPr id="3" name="Content Placeholder 2">
            <a:extLst>
              <a:ext uri="{FF2B5EF4-FFF2-40B4-BE49-F238E27FC236}">
                <a16:creationId xmlns:a16="http://schemas.microsoft.com/office/drawing/2014/main" id="{EA9D340F-EB3A-4445-4452-DB5EEE6914CD}"/>
              </a:ext>
            </a:extLst>
          </p:cNvPr>
          <p:cNvSpPr>
            <a:spLocks noGrp="1"/>
          </p:cNvSpPr>
          <p:nvPr>
            <p:ph idx="1"/>
          </p:nvPr>
        </p:nvSpPr>
        <p:spPr>
          <a:xfrm>
            <a:off x="611560" y="2492896"/>
            <a:ext cx="8172450" cy="4365104"/>
          </a:xfrm>
        </p:spPr>
        <p:txBody>
          <a:bodyPr/>
          <a:lstStyle/>
          <a:p>
            <a:r>
              <a:rPr lang="en-US" dirty="0"/>
              <a:t>Recommendations for Future Analysis:</a:t>
            </a:r>
          </a:p>
          <a:p>
            <a:pPr lvl="1"/>
            <a:r>
              <a:rPr lang="en-US" dirty="0"/>
              <a:t>Gradient Boosting for model performance enhancement.</a:t>
            </a:r>
          </a:p>
          <a:p>
            <a:pPr lvl="1"/>
            <a:r>
              <a:rPr lang="en-US" dirty="0"/>
              <a:t>More models to be able to compare and determine the best results.</a:t>
            </a:r>
          </a:p>
          <a:p>
            <a:pPr lvl="1"/>
            <a:r>
              <a:rPr lang="en-US" dirty="0"/>
              <a:t>Different data from other cities/countries to verify the ML model’s capacity.</a:t>
            </a:r>
          </a:p>
          <a:p>
            <a:r>
              <a:rPr lang="en-US" dirty="0"/>
              <a:t>If given more time, what we would have liked to do:</a:t>
            </a:r>
          </a:p>
          <a:p>
            <a:pPr lvl="1"/>
            <a:r>
              <a:rPr lang="en-US" dirty="0"/>
              <a:t>HTML Page to provide the user with a sense of interactivity that permits simultaneous filtering of various house features.</a:t>
            </a:r>
          </a:p>
          <a:p>
            <a:pPr lvl="1"/>
            <a:r>
              <a:rPr lang="en-US" dirty="0"/>
              <a:t>House Sale Prediction table.</a:t>
            </a:r>
          </a:p>
          <a:p>
            <a:pPr lvl="1"/>
            <a:r>
              <a:rPr lang="en-US" dirty="0"/>
              <a:t>Geocoding the neighborhoods for the visualization portion.</a:t>
            </a:r>
          </a:p>
          <a:p>
            <a:endParaRPr lang="en-US" dirty="0"/>
          </a:p>
        </p:txBody>
      </p:sp>
    </p:spTree>
    <p:extLst>
      <p:ext uri="{BB962C8B-B14F-4D97-AF65-F5344CB8AC3E}">
        <p14:creationId xmlns:p14="http://schemas.microsoft.com/office/powerpoint/2010/main" val="396372485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a:extLst>
              <a:ext uri="{FF2B5EF4-FFF2-40B4-BE49-F238E27FC236}">
                <a16:creationId xmlns:a16="http://schemas.microsoft.com/office/drawing/2014/main" id="{83A40FC8-5BA3-54D3-582B-372CE50B4EFA}"/>
              </a:ext>
            </a:extLst>
          </p:cNvPr>
          <p:cNvSpPr/>
          <p:nvPr/>
        </p:nvSpPr>
        <p:spPr>
          <a:xfrm>
            <a:off x="0" y="-27384"/>
            <a:ext cx="9144000" cy="6858000"/>
          </a:xfrm>
          <a:prstGeom prst="rect">
            <a:avLst/>
          </a:prstGeom>
          <a:solidFill>
            <a:schemeClr val="bg1"/>
          </a:solidFill>
          <a:ln w="120650" cmpd="sng">
            <a:noFill/>
          </a:ln>
          <a:effectLst>
            <a:outerShdw blurRad="50800" dist="50800" dir="5400000" algn="ctr" rotWithShape="0">
              <a:schemeClr val="bg1"/>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2" descr="Thank You for 1000 Followers on Instagram, Our First 1000, Source Code,  Programming Language, Dark&quot; Sticker for Sale by Max-Wear | Redbubble">
            <a:extLst>
              <a:ext uri="{FF2B5EF4-FFF2-40B4-BE49-F238E27FC236}">
                <a16:creationId xmlns:a16="http://schemas.microsoft.com/office/drawing/2014/main" id="{315A5F6D-6BD2-FA77-934B-848DB8394ED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37519" y="890333"/>
            <a:ext cx="5868962" cy="5077333"/>
          </a:xfrm>
          <a:prstGeom prst="rect">
            <a:avLst/>
          </a:prstGeom>
          <a:noFill/>
          <a:ln w="120650">
            <a:solidFill>
              <a:srgbClr val="FF93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956684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92125" y="476250"/>
            <a:ext cx="6384925" cy="1296988"/>
          </a:xfrm>
        </p:spPr>
        <p:txBody>
          <a:bodyPr/>
          <a:lstStyle/>
          <a:p>
            <a:r>
              <a:rPr lang="en-US" dirty="0"/>
              <a:t>Overview of the Project</a:t>
            </a:r>
            <a:endParaRPr lang="uk-UA" dirty="0"/>
          </a:p>
        </p:txBody>
      </p:sp>
      <p:sp>
        <p:nvSpPr>
          <p:cNvPr id="281603" name="Rectangle 3"/>
          <p:cNvSpPr>
            <a:spLocks noGrp="1" noChangeArrowheads="1"/>
          </p:cNvSpPr>
          <p:nvPr>
            <p:ph type="body" idx="1"/>
          </p:nvPr>
        </p:nvSpPr>
        <p:spPr>
          <a:xfrm>
            <a:off x="5076056" y="2985002"/>
            <a:ext cx="3950549" cy="2748254"/>
          </a:xfrm>
        </p:spPr>
        <p:txBody>
          <a:bodyPr/>
          <a:lstStyle/>
          <a:p>
            <a:pPr marL="0" indent="0">
              <a:lnSpc>
                <a:spcPts val="2800"/>
              </a:lnSpc>
              <a:spcBef>
                <a:spcPts val="0"/>
              </a:spcBef>
              <a:buNone/>
            </a:pPr>
            <a:r>
              <a:rPr lang="en-US" dirty="0">
                <a:ea typeface="Verdana" panose="020B0604030504040204" pitchFamily="34" charset="0"/>
                <a:cs typeface="Verdana" panose="020B0604030504040204" pitchFamily="34" charset="0"/>
              </a:rPr>
              <a:t>Create a machine learning (ML) model that can predict house prices in Ames City, IA, USA, for sellers and provide data visualization, via Tableau, in order to picture the outputs from the ML model.</a:t>
            </a:r>
          </a:p>
        </p:txBody>
      </p:sp>
      <p:pic>
        <p:nvPicPr>
          <p:cNvPr id="5" name="Picture 4" descr="A person standing in front of a display of laptops&#10;&#10;Description automatically generated with medium confidence">
            <a:extLst>
              <a:ext uri="{FF2B5EF4-FFF2-40B4-BE49-F238E27FC236}">
                <a16:creationId xmlns:a16="http://schemas.microsoft.com/office/drawing/2014/main" id="{9EC7F238-99E1-D8A4-3D10-E3FF99E2F979}"/>
              </a:ext>
            </a:extLst>
          </p:cNvPr>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251520" y="2708920"/>
            <a:ext cx="4441303" cy="3300418"/>
          </a:xfrm>
          <a:prstGeom prst="rect">
            <a:avLst/>
          </a:prstGeom>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E3329-F2CC-D40B-130F-166D77EACD8A}"/>
              </a:ext>
            </a:extLst>
          </p:cNvPr>
          <p:cNvSpPr>
            <a:spLocks noGrp="1"/>
          </p:cNvSpPr>
          <p:nvPr>
            <p:ph type="title"/>
          </p:nvPr>
        </p:nvSpPr>
        <p:spPr/>
        <p:txBody>
          <a:bodyPr/>
          <a:lstStyle/>
          <a:p>
            <a:r>
              <a:rPr lang="en-US" dirty="0"/>
              <a:t>Project Plan</a:t>
            </a:r>
            <a:endParaRPr lang="en-GB" dirty="0"/>
          </a:p>
        </p:txBody>
      </p:sp>
      <p:graphicFrame>
        <p:nvGraphicFramePr>
          <p:cNvPr id="4" name="Content Placeholder 3">
            <a:extLst>
              <a:ext uri="{FF2B5EF4-FFF2-40B4-BE49-F238E27FC236}">
                <a16:creationId xmlns:a16="http://schemas.microsoft.com/office/drawing/2014/main" id="{4A395FB0-832D-EBC2-4EC1-117D3737A98B}"/>
              </a:ext>
            </a:extLst>
          </p:cNvPr>
          <p:cNvGraphicFramePr>
            <a:graphicFrameLocks noGrp="1"/>
          </p:cNvGraphicFramePr>
          <p:nvPr>
            <p:ph idx="1"/>
            <p:extLst>
              <p:ext uri="{D42A27DB-BD31-4B8C-83A1-F6EECF244321}">
                <p14:modId xmlns:p14="http://schemas.microsoft.com/office/powerpoint/2010/main" val="131044610"/>
              </p:ext>
            </p:extLst>
          </p:nvPr>
        </p:nvGraphicFramePr>
        <p:xfrm>
          <a:off x="503238" y="2276474"/>
          <a:ext cx="8172450" cy="45369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6756998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57200" y="485800"/>
            <a:ext cx="8229600" cy="1143000"/>
          </a:xfrm>
        </p:spPr>
        <p:txBody>
          <a:bodyPr wrap="square" anchor="ctr">
            <a:normAutofit/>
          </a:bodyPr>
          <a:lstStyle/>
          <a:p>
            <a:r>
              <a:rPr lang="en-US" dirty="0"/>
              <a:t>The Plan</a:t>
            </a:r>
            <a:endParaRPr lang="uk-UA" dirty="0"/>
          </a:p>
        </p:txBody>
      </p:sp>
      <p:pic>
        <p:nvPicPr>
          <p:cNvPr id="3" name="Picture 2">
            <a:extLst>
              <a:ext uri="{FF2B5EF4-FFF2-40B4-BE49-F238E27FC236}">
                <a16:creationId xmlns:a16="http://schemas.microsoft.com/office/drawing/2014/main" id="{5AC4E2E4-501A-47F8-3022-6ABA11B9B13E}"/>
              </a:ext>
            </a:extLst>
          </p:cNvPr>
          <p:cNvPicPr>
            <a:picLocks noChangeAspect="1"/>
          </p:cNvPicPr>
          <p:nvPr/>
        </p:nvPicPr>
        <p:blipFill>
          <a:blip r:embed="rId3"/>
          <a:stretch>
            <a:fillRect/>
          </a:stretch>
        </p:blipFill>
        <p:spPr>
          <a:xfrm>
            <a:off x="503238" y="2481580"/>
            <a:ext cx="4010025" cy="3899748"/>
          </a:xfrm>
          <a:prstGeom prst="rect">
            <a:avLst/>
          </a:prstGeom>
          <a:noFill/>
        </p:spPr>
      </p:pic>
      <p:sp>
        <p:nvSpPr>
          <p:cNvPr id="281613" name="Content Placeholder 3">
            <a:extLst>
              <a:ext uri="{FF2B5EF4-FFF2-40B4-BE49-F238E27FC236}">
                <a16:creationId xmlns:a16="http://schemas.microsoft.com/office/drawing/2014/main" id="{0D655D83-9F97-DA38-0EE4-EE47327ACF76}"/>
              </a:ext>
            </a:extLst>
          </p:cNvPr>
          <p:cNvSpPr>
            <a:spLocks noGrp="1"/>
          </p:cNvSpPr>
          <p:nvPr>
            <p:ph sz="half" idx="2"/>
          </p:nvPr>
        </p:nvSpPr>
        <p:spPr>
          <a:xfrm>
            <a:off x="4665663" y="2487338"/>
            <a:ext cx="4010025" cy="3965998"/>
          </a:xfrm>
        </p:spPr>
        <p:txBody>
          <a:bodyPr/>
          <a:lstStyle/>
          <a:p>
            <a:r>
              <a:rPr lang="en-US" dirty="0"/>
              <a:t>Allowed for task delegation</a:t>
            </a:r>
          </a:p>
          <a:p>
            <a:r>
              <a:rPr lang="en-US" dirty="0"/>
              <a:t>Aided in time management</a:t>
            </a:r>
          </a:p>
          <a:p>
            <a:r>
              <a:rPr lang="en-US" dirty="0"/>
              <a:t>Ensured quality assurance remained constant</a:t>
            </a:r>
          </a:p>
          <a:p>
            <a:r>
              <a:rPr lang="en-US" dirty="0"/>
              <a:t>Used Slack to communicate ideas, and weekly meetings</a:t>
            </a:r>
          </a:p>
          <a:p>
            <a:endParaRPr lang="en-US" dirty="0"/>
          </a:p>
        </p:txBody>
      </p:sp>
    </p:spTree>
    <p:extLst>
      <p:ext uri="{BB962C8B-B14F-4D97-AF65-F5344CB8AC3E}">
        <p14:creationId xmlns:p14="http://schemas.microsoft.com/office/powerpoint/2010/main" val="12412655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1602" name="Rectangle 2"/>
          <p:cNvSpPr>
            <a:spLocks noGrp="1" noChangeArrowheads="1"/>
          </p:cNvSpPr>
          <p:nvPr>
            <p:ph type="title"/>
          </p:nvPr>
        </p:nvSpPr>
        <p:spPr>
          <a:xfrm>
            <a:off x="466725" y="404813"/>
            <a:ext cx="6626225" cy="1368425"/>
          </a:xfrm>
        </p:spPr>
        <p:txBody>
          <a:bodyPr wrap="square" anchor="ctr">
            <a:normAutofit/>
          </a:bodyPr>
          <a:lstStyle/>
          <a:p>
            <a:r>
              <a:rPr lang="en-US" dirty="0"/>
              <a:t>Why was This Topic Chosen?</a:t>
            </a:r>
            <a:endParaRPr lang="uk-UA" dirty="0"/>
          </a:p>
        </p:txBody>
      </p:sp>
      <p:sp>
        <p:nvSpPr>
          <p:cNvPr id="281603" name="Rectangle 3"/>
          <p:cNvSpPr>
            <a:spLocks noGrp="1" noChangeArrowheads="1"/>
          </p:cNvSpPr>
          <p:nvPr>
            <p:ph sz="half" idx="1"/>
          </p:nvPr>
        </p:nvSpPr>
        <p:spPr>
          <a:xfrm>
            <a:off x="466725" y="2636912"/>
            <a:ext cx="4079869" cy="4032250"/>
          </a:xfrm>
        </p:spPr>
        <p:txBody>
          <a:bodyPr wrap="square" anchor="t">
            <a:normAutofit/>
          </a:bodyPr>
          <a:lstStyle/>
          <a:p>
            <a:pPr>
              <a:lnSpc>
                <a:spcPts val="2800"/>
              </a:lnSpc>
              <a:spcBef>
                <a:spcPts val="600"/>
              </a:spcBef>
            </a:pPr>
            <a:r>
              <a:rPr lang="en-CA" sz="2000" dirty="0">
                <a:ea typeface="Verdana" panose="020B0604030504040204" pitchFamily="34" charset="0"/>
                <a:cs typeface="Verdana" panose="020B0604030504040204" pitchFamily="34" charset="0"/>
              </a:rPr>
              <a:t>Many homeowners look to sell their homes. </a:t>
            </a:r>
            <a:endParaRPr lang="en-CA" sz="800" dirty="0">
              <a:ea typeface="Verdana" panose="020B0604030504040204" pitchFamily="34" charset="0"/>
              <a:cs typeface="Verdana" panose="020B0604030504040204" pitchFamily="34" charset="0"/>
            </a:endParaRPr>
          </a:p>
          <a:p>
            <a:pPr>
              <a:lnSpc>
                <a:spcPts val="2800"/>
              </a:lnSpc>
              <a:spcBef>
                <a:spcPts val="600"/>
              </a:spcBef>
            </a:pPr>
            <a:r>
              <a:rPr lang="en-CA" sz="2000" dirty="0">
                <a:ea typeface="Verdana" panose="020B0604030504040204" pitchFamily="34" charset="0"/>
                <a:cs typeface="Verdana" panose="020B0604030504040204" pitchFamily="34" charset="0"/>
              </a:rPr>
              <a:t>Using our visualization, users will be able to pinpoint what key factors need to be taken into consideration to maximize the sale of their home. </a:t>
            </a:r>
          </a:p>
          <a:p>
            <a:pPr>
              <a:lnSpc>
                <a:spcPts val="2800"/>
              </a:lnSpc>
              <a:spcBef>
                <a:spcPts val="600"/>
              </a:spcBef>
            </a:pPr>
            <a:r>
              <a:rPr lang="en-CA" sz="2000" b="0" i="0" dirty="0">
                <a:effectLst/>
              </a:rPr>
              <a:t>This model can be adapted to any country, and city, in the world.</a:t>
            </a:r>
            <a:endParaRPr lang="en-US" altLang="ko-KR" sz="2000" dirty="0"/>
          </a:p>
          <a:p>
            <a:pPr marL="0" indent="0">
              <a:lnSpc>
                <a:spcPts val="2800"/>
              </a:lnSpc>
              <a:spcBef>
                <a:spcPts val="0"/>
              </a:spcBef>
              <a:buNone/>
            </a:pPr>
            <a:endParaRPr lang="en-CA" sz="2000" dirty="0">
              <a:ea typeface="Verdana" panose="020B0604030504040204" pitchFamily="34" charset="0"/>
              <a:cs typeface="Verdana" panose="020B0604030504040204" pitchFamily="34" charset="0"/>
            </a:endParaRPr>
          </a:p>
        </p:txBody>
      </p:sp>
      <p:pic>
        <p:nvPicPr>
          <p:cNvPr id="3" name="Picture 2" descr="A house with a sign in front of it&#10;&#10;Description automatically generated with medium confidence">
            <a:extLst>
              <a:ext uri="{FF2B5EF4-FFF2-40B4-BE49-F238E27FC236}">
                <a16:creationId xmlns:a16="http://schemas.microsoft.com/office/drawing/2014/main" id="{49AC45A1-0255-C1BB-8E1B-F55EBF8CB481}"/>
              </a:ext>
            </a:extLst>
          </p:cNvPr>
          <p:cNvPicPr>
            <a:picLocks noChangeAspect="1"/>
          </p:cNvPicPr>
          <p:nvPr/>
        </p:nvPicPr>
        <p:blipFill rotWithShape="1">
          <a:blip r:embed="rId3">
            <a:extLst>
              <a:ext uri="{28A0092B-C50C-407E-A947-70E740481C1C}">
                <a14:useLocalDpi xmlns:a14="http://schemas.microsoft.com/office/drawing/2010/main" val="0"/>
              </a:ext>
              <a:ext uri="{837473B0-CC2E-450A-ABE3-18F120FF3D39}">
                <a1611:picAttrSrcUrl xmlns:a1611="http://schemas.microsoft.com/office/drawing/2016/11/main" r:id="rId4"/>
              </a:ext>
            </a:extLst>
          </a:blip>
          <a:srcRect l="10240" r="25119" b="2"/>
          <a:stretch/>
        </p:blipFill>
        <p:spPr>
          <a:xfrm>
            <a:off x="4932040" y="2421086"/>
            <a:ext cx="4010025" cy="4032250"/>
          </a:xfrm>
          <a:prstGeom prst="rect">
            <a:avLst/>
          </a:prstGeom>
          <a:noFill/>
        </p:spPr>
      </p:pic>
    </p:spTree>
    <p:extLst>
      <p:ext uri="{BB962C8B-B14F-4D97-AF65-F5344CB8AC3E}">
        <p14:creationId xmlns:p14="http://schemas.microsoft.com/office/powerpoint/2010/main" val="175805680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65158B-9E6E-562B-8BBF-8A728BFC51F1}"/>
              </a:ext>
            </a:extLst>
          </p:cNvPr>
          <p:cNvSpPr>
            <a:spLocks noGrp="1"/>
          </p:cNvSpPr>
          <p:nvPr>
            <p:ph type="title"/>
          </p:nvPr>
        </p:nvSpPr>
        <p:spPr/>
        <p:txBody>
          <a:bodyPr/>
          <a:lstStyle/>
          <a:p>
            <a:r>
              <a:rPr lang="en-US" dirty="0"/>
              <a:t>What Answers Are We Looking For</a:t>
            </a:r>
          </a:p>
        </p:txBody>
      </p:sp>
      <p:sp>
        <p:nvSpPr>
          <p:cNvPr id="3" name="Content Placeholder 2">
            <a:extLst>
              <a:ext uri="{FF2B5EF4-FFF2-40B4-BE49-F238E27FC236}">
                <a16:creationId xmlns:a16="http://schemas.microsoft.com/office/drawing/2014/main" id="{415845BB-D9AB-6919-001C-80E6CC83DF4E}"/>
              </a:ext>
            </a:extLst>
          </p:cNvPr>
          <p:cNvSpPr>
            <a:spLocks noGrp="1"/>
          </p:cNvSpPr>
          <p:nvPr>
            <p:ph idx="1"/>
          </p:nvPr>
        </p:nvSpPr>
        <p:spPr>
          <a:xfrm>
            <a:off x="466725" y="2636912"/>
            <a:ext cx="3420690" cy="4176712"/>
          </a:xfrm>
        </p:spPr>
        <p:txBody>
          <a:bodyPr/>
          <a:lstStyle/>
          <a:p>
            <a:pPr marL="228600" indent="-228600">
              <a:buAutoNum type="arabicPeriod"/>
            </a:pPr>
            <a:r>
              <a:rPr lang="en-US" dirty="0"/>
              <a:t>Best time of the year to sell?</a:t>
            </a:r>
          </a:p>
          <a:p>
            <a:pPr marL="228600" indent="-228600">
              <a:buAutoNum type="arabicPeriod"/>
            </a:pPr>
            <a:r>
              <a:rPr lang="en-US" dirty="0"/>
              <a:t>What neighborhood has higher sale prices?</a:t>
            </a:r>
          </a:p>
          <a:p>
            <a:pPr marL="228600" indent="-228600">
              <a:buAutoNum type="arabicPeriod"/>
            </a:pPr>
            <a:r>
              <a:rPr lang="en-US" dirty="0"/>
              <a:t>How does the age of the house (Year built) affect the sale price of a home?</a:t>
            </a:r>
          </a:p>
          <a:p>
            <a:pPr marL="0" indent="0">
              <a:lnSpc>
                <a:spcPct val="150000"/>
              </a:lnSpc>
              <a:buNone/>
            </a:pPr>
            <a:endParaRPr lang="en-US" dirty="0"/>
          </a:p>
        </p:txBody>
      </p:sp>
      <p:pic>
        <p:nvPicPr>
          <p:cNvPr id="5" name="Picture 4" descr="A picture containing text, toy, vector graphics, doll&#10;&#10;Description automatically generated">
            <a:extLst>
              <a:ext uri="{FF2B5EF4-FFF2-40B4-BE49-F238E27FC236}">
                <a16:creationId xmlns:a16="http://schemas.microsoft.com/office/drawing/2014/main" id="{3760F38C-E86A-7171-4BA8-0EF581F91DD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995936" y="2496979"/>
            <a:ext cx="4903199" cy="3600251"/>
          </a:xfrm>
          <a:prstGeom prst="rect">
            <a:avLst/>
          </a:prstGeom>
        </p:spPr>
      </p:pic>
    </p:spTree>
    <p:extLst>
      <p:ext uri="{BB962C8B-B14F-4D97-AF65-F5344CB8AC3E}">
        <p14:creationId xmlns:p14="http://schemas.microsoft.com/office/powerpoint/2010/main" val="22135330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4675" name="AutoShape 3"/>
          <p:cNvSpPr>
            <a:spLocks noChangeArrowheads="1"/>
          </p:cNvSpPr>
          <p:nvPr/>
        </p:nvSpPr>
        <p:spPr bwMode="auto">
          <a:xfrm flipV="1">
            <a:off x="828675" y="2565400"/>
            <a:ext cx="1371600" cy="2736850"/>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82" name="Text Box 10"/>
          <p:cNvSpPr txBox="1">
            <a:spLocks noChangeArrowheads="1"/>
          </p:cNvSpPr>
          <p:nvPr/>
        </p:nvSpPr>
        <p:spPr bwMode="auto">
          <a:xfrm>
            <a:off x="755650" y="2799735"/>
            <a:ext cx="1571907" cy="230832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endParaRPr lang="en-US" altLang="ko-KR" sz="1400" dirty="0">
              <a:latin typeface="Verdana" pitchFamily="34" charset="0"/>
              <a:ea typeface="굴림" charset="-127"/>
            </a:endParaRPr>
          </a:p>
          <a:p>
            <a:pPr algn="ctr" eaLnBrk="0" hangingPunct="0"/>
            <a:endParaRPr lang="en-US" altLang="ko-KR" sz="1100" dirty="0">
              <a:latin typeface="Verdana" pitchFamily="34" charset="0"/>
              <a:ea typeface="굴림" charset="-127"/>
            </a:endParaRPr>
          </a:p>
          <a:p>
            <a:pPr algn="ctr" eaLnBrk="0" hangingPunct="0"/>
            <a:r>
              <a:rPr lang="en-US" altLang="ko-KR" sz="1400" dirty="0">
                <a:latin typeface="Verdana" pitchFamily="34" charset="0"/>
                <a:ea typeface="굴림" charset="-127"/>
              </a:rPr>
              <a:t>Excel</a:t>
            </a:r>
          </a:p>
          <a:p>
            <a:pPr algn="ctr" eaLnBrk="0" hangingPunct="0"/>
            <a:endParaRPr lang="en-US" altLang="ko-KR" sz="600" dirty="0">
              <a:latin typeface="Verdana" pitchFamily="34" charset="0"/>
              <a:ea typeface="굴림" charset="-127"/>
            </a:endParaRPr>
          </a:p>
          <a:p>
            <a:pPr algn="ctr" eaLnBrk="0" hangingPunct="0"/>
            <a:r>
              <a:rPr lang="en-US" altLang="ko-KR" sz="1400" dirty="0" err="1">
                <a:latin typeface="Verdana" pitchFamily="34" charset="0"/>
                <a:ea typeface="굴림" charset="-127"/>
              </a:rPr>
              <a:t>Jupyter</a:t>
            </a:r>
            <a:r>
              <a:rPr lang="en-US" altLang="ko-KR" sz="1400" dirty="0">
                <a:latin typeface="Verdana" pitchFamily="34" charset="0"/>
                <a:ea typeface="굴림" charset="-127"/>
              </a:rPr>
              <a:t> Notebook</a:t>
            </a:r>
            <a:endParaRPr lang="en-US" altLang="ko-KR" sz="1100" dirty="0">
              <a:latin typeface="Verdana" pitchFamily="34" charset="0"/>
              <a:ea typeface="굴림" charset="-127"/>
            </a:endParaRPr>
          </a:p>
          <a:p>
            <a:pPr algn="ctr" eaLnBrk="0" hangingPunct="0"/>
            <a:endParaRPr lang="en-US" altLang="ko-KR" sz="600" dirty="0">
              <a:latin typeface="Verdana" pitchFamily="34" charset="0"/>
              <a:ea typeface="굴림" charset="-127"/>
            </a:endParaRPr>
          </a:p>
          <a:p>
            <a:pPr algn="ctr" eaLnBrk="0" hangingPunct="0"/>
            <a:r>
              <a:rPr lang="en-US" altLang="ko-KR" sz="1400" dirty="0">
                <a:latin typeface="Verdana" pitchFamily="34" charset="0"/>
                <a:ea typeface="굴림" charset="-127"/>
              </a:rPr>
              <a:t>Pandas</a:t>
            </a:r>
          </a:p>
          <a:p>
            <a:pPr algn="ctr" eaLnBrk="0" hangingPunct="0"/>
            <a:endParaRPr lang="en-US" altLang="ko-KR" sz="600" dirty="0">
              <a:latin typeface="Verdana" pitchFamily="34" charset="0"/>
              <a:ea typeface="굴림" charset="-127"/>
            </a:endParaRPr>
          </a:p>
          <a:p>
            <a:pPr algn="ctr" eaLnBrk="0" hangingPunct="0"/>
            <a:r>
              <a:rPr lang="en-US" altLang="ko-KR" sz="1400" dirty="0" err="1">
                <a:latin typeface="Verdana" pitchFamily="34" charset="0"/>
                <a:ea typeface="굴림" charset="-127"/>
              </a:rPr>
              <a:t>Numpy</a:t>
            </a:r>
            <a:endParaRPr lang="en-US" altLang="ko-KR" sz="1400" dirty="0">
              <a:latin typeface="Verdana" pitchFamily="34" charset="0"/>
              <a:ea typeface="굴림" charset="-127"/>
            </a:endParaRPr>
          </a:p>
          <a:p>
            <a:pPr algn="ctr" eaLnBrk="0" hangingPunct="0">
              <a:buFontTx/>
              <a:buChar char="•"/>
            </a:pPr>
            <a:endParaRPr lang="en-US" altLang="ko-KR" sz="600" dirty="0">
              <a:latin typeface="Verdana" pitchFamily="34" charset="0"/>
              <a:ea typeface="굴림" charset="-127"/>
            </a:endParaRPr>
          </a:p>
          <a:p>
            <a:pPr algn="ctr" eaLnBrk="0" hangingPunct="0"/>
            <a:r>
              <a:rPr lang="en-US" altLang="ko-KR" sz="1400" dirty="0">
                <a:latin typeface="Verdana" pitchFamily="34" charset="0"/>
                <a:ea typeface="굴림" charset="-127"/>
              </a:rPr>
              <a:t>Matplotlib</a:t>
            </a:r>
          </a:p>
          <a:p>
            <a:pPr algn="ctr" eaLnBrk="0" hangingPunct="0">
              <a:buFontTx/>
              <a:buChar char="•"/>
            </a:pPr>
            <a:endParaRPr lang="en-US" altLang="ko-KR" sz="1100" dirty="0">
              <a:latin typeface="Verdana" pitchFamily="34" charset="0"/>
              <a:ea typeface="굴림" charset="-127"/>
            </a:endParaRPr>
          </a:p>
        </p:txBody>
      </p:sp>
      <p:grpSp>
        <p:nvGrpSpPr>
          <p:cNvPr id="284686" name="Group 14"/>
          <p:cNvGrpSpPr>
            <a:grpSpLocks/>
          </p:cNvGrpSpPr>
          <p:nvPr/>
        </p:nvGrpSpPr>
        <p:grpSpPr bwMode="auto">
          <a:xfrm>
            <a:off x="-215900" y="1557340"/>
            <a:ext cx="2627313" cy="4227514"/>
            <a:chOff x="-90" y="2750"/>
            <a:chExt cx="1655" cy="2663"/>
          </a:xfrm>
        </p:grpSpPr>
        <p:grpSp>
          <p:nvGrpSpPr>
            <p:cNvPr id="284688" name="Group 16"/>
            <p:cNvGrpSpPr>
              <a:grpSpLocks/>
            </p:cNvGrpSpPr>
            <p:nvPr/>
          </p:nvGrpSpPr>
          <p:grpSpPr bwMode="auto">
            <a:xfrm>
              <a:off x="431" y="2750"/>
              <a:ext cx="1134" cy="993"/>
              <a:chOff x="868" y="1477"/>
              <a:chExt cx="4251" cy="2141"/>
            </a:xfrm>
          </p:grpSpPr>
          <p:sp>
            <p:nvSpPr>
              <p:cNvPr id="284689" name="Oval 17"/>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84690" name="Oval 18"/>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284693" name="Rectangle 21"/>
            <p:cNvSpPr>
              <a:spLocks noChangeArrowheads="1"/>
            </p:cNvSpPr>
            <p:nvPr/>
          </p:nvSpPr>
          <p:spPr bwMode="auto">
            <a:xfrm>
              <a:off x="-90" y="5200"/>
              <a:ext cx="1086" cy="21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400" b="1" baseline="-25000" dirty="0">
                <a:solidFill>
                  <a:schemeClr val="bg1"/>
                </a:solidFill>
              </a:endParaRPr>
            </a:p>
          </p:txBody>
        </p:sp>
      </p:grpSp>
      <p:sp>
        <p:nvSpPr>
          <p:cNvPr id="4" name="Title 1">
            <a:extLst>
              <a:ext uri="{FF2B5EF4-FFF2-40B4-BE49-F238E27FC236}">
                <a16:creationId xmlns:a16="http://schemas.microsoft.com/office/drawing/2014/main" id="{2F03A077-C250-E0A2-4FA9-44989D5466B0}"/>
              </a:ext>
            </a:extLst>
          </p:cNvPr>
          <p:cNvSpPr>
            <a:spLocks noGrp="1"/>
          </p:cNvSpPr>
          <p:nvPr>
            <p:ph type="title"/>
          </p:nvPr>
        </p:nvSpPr>
        <p:spPr>
          <a:xfrm>
            <a:off x="179513" y="398463"/>
            <a:ext cx="6913438" cy="1374775"/>
          </a:xfrm>
        </p:spPr>
        <p:txBody>
          <a:bodyPr/>
          <a:lstStyle/>
          <a:p>
            <a:pPr algn="l"/>
            <a:r>
              <a:rPr lang="en-CA" b="1" i="0" dirty="0">
                <a:effectLst/>
                <a:latin typeface="-apple-system"/>
              </a:rPr>
              <a:t>Technologies Used in the Project</a:t>
            </a:r>
            <a:endParaRPr lang="en-CA" b="0" i="0" dirty="0">
              <a:effectLst/>
              <a:latin typeface="-apple-system"/>
            </a:endParaRPr>
          </a:p>
        </p:txBody>
      </p:sp>
      <p:grpSp>
        <p:nvGrpSpPr>
          <p:cNvPr id="15" name="Group 30">
            <a:extLst>
              <a:ext uri="{FF2B5EF4-FFF2-40B4-BE49-F238E27FC236}">
                <a16:creationId xmlns:a16="http://schemas.microsoft.com/office/drawing/2014/main" id="{51C16849-365A-331A-932D-5E51833DB33F}"/>
              </a:ext>
            </a:extLst>
          </p:cNvPr>
          <p:cNvGrpSpPr>
            <a:grpSpLocks/>
          </p:cNvGrpSpPr>
          <p:nvPr/>
        </p:nvGrpSpPr>
        <p:grpSpPr bwMode="auto">
          <a:xfrm>
            <a:off x="625662" y="1538933"/>
            <a:ext cx="1800225" cy="1576387"/>
            <a:chOff x="1111" y="1394"/>
            <a:chExt cx="1134" cy="993"/>
          </a:xfrm>
        </p:grpSpPr>
        <p:grpSp>
          <p:nvGrpSpPr>
            <p:cNvPr id="16" name="Group 31">
              <a:extLst>
                <a:ext uri="{FF2B5EF4-FFF2-40B4-BE49-F238E27FC236}">
                  <a16:creationId xmlns:a16="http://schemas.microsoft.com/office/drawing/2014/main" id="{85449A2A-9DB1-4FB8-A94B-0E3DCA0AA706}"/>
                </a:ext>
              </a:extLst>
            </p:cNvPr>
            <p:cNvGrpSpPr>
              <a:grpSpLocks/>
            </p:cNvGrpSpPr>
            <p:nvPr/>
          </p:nvGrpSpPr>
          <p:grpSpPr bwMode="auto">
            <a:xfrm>
              <a:off x="1111" y="1394"/>
              <a:ext cx="1134" cy="993"/>
              <a:chOff x="2336" y="3117"/>
              <a:chExt cx="1134" cy="993"/>
            </a:xfrm>
          </p:grpSpPr>
          <p:grpSp>
            <p:nvGrpSpPr>
              <p:cNvPr id="18" name="Group 32">
                <a:extLst>
                  <a:ext uri="{FF2B5EF4-FFF2-40B4-BE49-F238E27FC236}">
                    <a16:creationId xmlns:a16="http://schemas.microsoft.com/office/drawing/2014/main" id="{A2BF1AF6-6048-184A-A819-AC4DA4A131B8}"/>
                  </a:ext>
                </a:extLst>
              </p:cNvPr>
              <p:cNvGrpSpPr>
                <a:grpSpLocks/>
              </p:cNvGrpSpPr>
              <p:nvPr/>
            </p:nvGrpSpPr>
            <p:grpSpPr bwMode="auto">
              <a:xfrm>
                <a:off x="2336" y="3117"/>
                <a:ext cx="1134" cy="993"/>
                <a:chOff x="868" y="1477"/>
                <a:chExt cx="4251" cy="2141"/>
              </a:xfrm>
            </p:grpSpPr>
            <p:sp>
              <p:nvSpPr>
                <p:cNvPr id="21" name="Oval 33">
                  <a:extLst>
                    <a:ext uri="{FF2B5EF4-FFF2-40B4-BE49-F238E27FC236}">
                      <a16:creationId xmlns:a16="http://schemas.microsoft.com/office/drawing/2014/main" id="{595A1119-5B5F-3B85-1FEF-487C05A13F01}"/>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22" name="Oval 34">
                  <a:extLst>
                    <a:ext uri="{FF2B5EF4-FFF2-40B4-BE49-F238E27FC236}">
                      <a16:creationId xmlns:a16="http://schemas.microsoft.com/office/drawing/2014/main" id="{5F6DA86F-5CE1-D8AE-1B8E-4ABB5A64CE26}"/>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9" name="Oval 35">
                <a:extLst>
                  <a:ext uri="{FF2B5EF4-FFF2-40B4-BE49-F238E27FC236}">
                    <a16:creationId xmlns:a16="http://schemas.microsoft.com/office/drawing/2014/main" id="{A369D4AA-B525-5CC4-0CAB-6681F80C3D00}"/>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0" name="Oval 36">
                <a:extLst>
                  <a:ext uri="{FF2B5EF4-FFF2-40B4-BE49-F238E27FC236}">
                    <a16:creationId xmlns:a16="http://schemas.microsoft.com/office/drawing/2014/main" id="{8ED072F0-BE4D-BEB1-0ADE-E07D7DE4EA7F}"/>
                  </a:ext>
                </a:extLst>
              </p:cNvPr>
              <p:cNvSpPr>
                <a:spLocks noChangeArrowheads="1"/>
              </p:cNvSpPr>
              <p:nvPr/>
            </p:nvSpPr>
            <p:spPr bwMode="auto">
              <a:xfrm flipH="1">
                <a:off x="2504" y="3229"/>
                <a:ext cx="782" cy="610"/>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7" name="Rectangle 37">
              <a:extLst>
                <a:ext uri="{FF2B5EF4-FFF2-40B4-BE49-F238E27FC236}">
                  <a16:creationId xmlns:a16="http://schemas.microsoft.com/office/drawing/2014/main" id="{C5555950-15FB-584D-6C31-BEAEA0FC11C2}"/>
                </a:ext>
              </a:extLst>
            </p:cNvPr>
            <p:cNvSpPr>
              <a:spLocks noChangeArrowheads="1"/>
            </p:cNvSpPr>
            <p:nvPr/>
          </p:nvSpPr>
          <p:spPr bwMode="auto">
            <a:xfrm>
              <a:off x="1290" y="1504"/>
              <a:ext cx="771" cy="70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Cleaning, Preparing and Exploring</a:t>
              </a:r>
            </a:p>
            <a:p>
              <a:pPr algn="ctr"/>
              <a:r>
                <a:rPr lang="en-US" altLang="ko-KR" sz="2000" b="1" baseline="-25000" dirty="0">
                  <a:solidFill>
                    <a:schemeClr val="bg1"/>
                  </a:solidFill>
                  <a:ea typeface="굴림" charset="-127"/>
                </a:rPr>
                <a:t> the Data</a:t>
              </a:r>
              <a:endParaRPr lang="en-US" sz="2000" b="1" baseline="-25000" dirty="0">
                <a:solidFill>
                  <a:schemeClr val="bg1"/>
                </a:solidFill>
              </a:endParaRPr>
            </a:p>
          </p:txBody>
        </p:sp>
      </p:grpSp>
      <p:sp>
        <p:nvSpPr>
          <p:cNvPr id="5" name="AutoShape 3">
            <a:extLst>
              <a:ext uri="{FF2B5EF4-FFF2-40B4-BE49-F238E27FC236}">
                <a16:creationId xmlns:a16="http://schemas.microsoft.com/office/drawing/2014/main" id="{AB63F758-7B0C-326B-71A4-E2A9649D4E64}"/>
              </a:ext>
            </a:extLst>
          </p:cNvPr>
          <p:cNvSpPr>
            <a:spLocks noChangeArrowheads="1"/>
          </p:cNvSpPr>
          <p:nvPr/>
        </p:nvSpPr>
        <p:spPr bwMode="auto">
          <a:xfrm flipV="1">
            <a:off x="7235825" y="2472159"/>
            <a:ext cx="1371600" cy="2385016"/>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7" name="AutoShape 8">
            <a:extLst>
              <a:ext uri="{FF2B5EF4-FFF2-40B4-BE49-F238E27FC236}">
                <a16:creationId xmlns:a16="http://schemas.microsoft.com/office/drawing/2014/main" id="{BDD92CCE-94EE-72AC-5010-454E0C2F450E}"/>
              </a:ext>
            </a:extLst>
          </p:cNvPr>
          <p:cNvSpPr>
            <a:spLocks noChangeArrowheads="1"/>
          </p:cNvSpPr>
          <p:nvPr/>
        </p:nvSpPr>
        <p:spPr bwMode="auto">
          <a:xfrm flipV="1">
            <a:off x="2953437" y="2582863"/>
            <a:ext cx="1371600" cy="1262063"/>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8" name="Text Box 9">
            <a:extLst>
              <a:ext uri="{FF2B5EF4-FFF2-40B4-BE49-F238E27FC236}">
                <a16:creationId xmlns:a16="http://schemas.microsoft.com/office/drawing/2014/main" id="{04B7989C-A167-614A-4C23-A630B286F9B2}"/>
              </a:ext>
            </a:extLst>
          </p:cNvPr>
          <p:cNvSpPr txBox="1">
            <a:spLocks noChangeArrowheads="1"/>
          </p:cNvSpPr>
          <p:nvPr/>
        </p:nvSpPr>
        <p:spPr bwMode="auto">
          <a:xfrm>
            <a:off x="2856600" y="3155886"/>
            <a:ext cx="1584325" cy="523220"/>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Tableau</a:t>
            </a:r>
          </a:p>
          <a:p>
            <a:pPr algn="ctr" eaLnBrk="0" hangingPunct="0">
              <a:buFontTx/>
              <a:buChar char="•"/>
            </a:pPr>
            <a:endParaRPr lang="en-US" altLang="ko-KR" sz="1400" dirty="0">
              <a:latin typeface="Verdana" pitchFamily="34" charset="0"/>
              <a:ea typeface="굴림" charset="-127"/>
            </a:endParaRPr>
          </a:p>
        </p:txBody>
      </p:sp>
      <p:sp>
        <p:nvSpPr>
          <p:cNvPr id="9" name="Text Box 10">
            <a:extLst>
              <a:ext uri="{FF2B5EF4-FFF2-40B4-BE49-F238E27FC236}">
                <a16:creationId xmlns:a16="http://schemas.microsoft.com/office/drawing/2014/main" id="{C7995228-7599-851F-518B-A60A340D714D}"/>
              </a:ext>
            </a:extLst>
          </p:cNvPr>
          <p:cNvSpPr txBox="1">
            <a:spLocks noChangeArrowheads="1"/>
          </p:cNvSpPr>
          <p:nvPr/>
        </p:nvSpPr>
        <p:spPr bwMode="auto">
          <a:xfrm>
            <a:off x="7140271" y="2998575"/>
            <a:ext cx="1584325" cy="2154436"/>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a:spAutoFit/>
          </a:bodyPr>
          <a:lstStyle/>
          <a:p>
            <a:pPr algn="ctr" eaLnBrk="0" hangingPunct="0"/>
            <a:r>
              <a:rPr lang="en-US" altLang="ko-KR" sz="1400" dirty="0">
                <a:latin typeface="Verdana" pitchFamily="34" charset="0"/>
                <a:ea typeface="굴림" charset="-127"/>
              </a:rPr>
              <a:t>ML - </a:t>
            </a:r>
          </a:p>
          <a:p>
            <a:pPr algn="ctr" eaLnBrk="0" hangingPunct="0"/>
            <a:r>
              <a:rPr lang="en-US" altLang="ko-KR" sz="1400" dirty="0">
                <a:latin typeface="Verdana" pitchFamily="34" charset="0"/>
                <a:ea typeface="굴림" charset="-127"/>
              </a:rPr>
              <a:t>One Hot Encoder, Rare Label Encode,</a:t>
            </a:r>
          </a:p>
          <a:p>
            <a:pPr algn="ctr" eaLnBrk="0" hangingPunct="0"/>
            <a:r>
              <a:rPr lang="en-US" altLang="ko-KR" sz="1400" dirty="0">
                <a:latin typeface="Verdana" pitchFamily="34" charset="0"/>
                <a:ea typeface="굴림" charset="-127"/>
              </a:rPr>
              <a:t> Random Forest Regressor, </a:t>
            </a:r>
            <a:r>
              <a:rPr lang="en-US" altLang="ko-KR" sz="1400" dirty="0" err="1">
                <a:latin typeface="Verdana" pitchFamily="34" charset="0"/>
                <a:ea typeface="굴림" charset="-127"/>
              </a:rPr>
              <a:t>Joblib</a:t>
            </a:r>
            <a:endParaRPr lang="en-US" altLang="ko-KR" sz="1400" dirty="0">
              <a:latin typeface="Verdana" pitchFamily="34" charset="0"/>
              <a:ea typeface="굴림" charset="-127"/>
            </a:endParaRPr>
          </a:p>
          <a:p>
            <a:pPr algn="ctr" eaLnBrk="0" hangingPunct="0"/>
            <a:endParaRPr lang="en-US" altLang="ko-KR" sz="1100" dirty="0">
              <a:latin typeface="Verdana" pitchFamily="34" charset="0"/>
              <a:ea typeface="굴림" charset="-127"/>
            </a:endParaRPr>
          </a:p>
          <a:p>
            <a:pPr algn="ctr" eaLnBrk="0" hangingPunct="0">
              <a:buFontTx/>
              <a:buChar char="•"/>
            </a:pPr>
            <a:endParaRPr lang="en-US" altLang="ko-KR" sz="1100" dirty="0">
              <a:latin typeface="Verdana" pitchFamily="34" charset="0"/>
              <a:ea typeface="굴림" charset="-127"/>
            </a:endParaRPr>
          </a:p>
        </p:txBody>
      </p:sp>
      <p:grpSp>
        <p:nvGrpSpPr>
          <p:cNvPr id="10" name="Group 30">
            <a:extLst>
              <a:ext uri="{FF2B5EF4-FFF2-40B4-BE49-F238E27FC236}">
                <a16:creationId xmlns:a16="http://schemas.microsoft.com/office/drawing/2014/main" id="{3A96A905-6A3D-B4F8-1F5E-2E5D7E2720E7}"/>
              </a:ext>
            </a:extLst>
          </p:cNvPr>
          <p:cNvGrpSpPr>
            <a:grpSpLocks/>
          </p:cNvGrpSpPr>
          <p:nvPr/>
        </p:nvGrpSpPr>
        <p:grpSpPr bwMode="auto">
          <a:xfrm>
            <a:off x="2737537" y="1537123"/>
            <a:ext cx="1800225" cy="1576387"/>
            <a:chOff x="1111" y="1394"/>
            <a:chExt cx="1134" cy="993"/>
          </a:xfrm>
        </p:grpSpPr>
        <p:grpSp>
          <p:nvGrpSpPr>
            <p:cNvPr id="11" name="Group 31">
              <a:extLst>
                <a:ext uri="{FF2B5EF4-FFF2-40B4-BE49-F238E27FC236}">
                  <a16:creationId xmlns:a16="http://schemas.microsoft.com/office/drawing/2014/main" id="{CA57978A-760C-ED94-A2AE-73B5728C896A}"/>
                </a:ext>
              </a:extLst>
            </p:cNvPr>
            <p:cNvGrpSpPr>
              <a:grpSpLocks/>
            </p:cNvGrpSpPr>
            <p:nvPr/>
          </p:nvGrpSpPr>
          <p:grpSpPr bwMode="auto">
            <a:xfrm>
              <a:off x="1111" y="1394"/>
              <a:ext cx="1134" cy="993"/>
              <a:chOff x="2336" y="3117"/>
              <a:chExt cx="1134" cy="993"/>
            </a:xfrm>
          </p:grpSpPr>
          <p:grpSp>
            <p:nvGrpSpPr>
              <p:cNvPr id="13" name="Group 32">
                <a:extLst>
                  <a:ext uri="{FF2B5EF4-FFF2-40B4-BE49-F238E27FC236}">
                    <a16:creationId xmlns:a16="http://schemas.microsoft.com/office/drawing/2014/main" id="{F417F3BE-E9CF-F6FA-FC8F-5DF2CEC38C14}"/>
                  </a:ext>
                </a:extLst>
              </p:cNvPr>
              <p:cNvGrpSpPr>
                <a:grpSpLocks/>
              </p:cNvGrpSpPr>
              <p:nvPr/>
            </p:nvGrpSpPr>
            <p:grpSpPr bwMode="auto">
              <a:xfrm>
                <a:off x="2336" y="3117"/>
                <a:ext cx="1134" cy="993"/>
                <a:chOff x="868" y="1477"/>
                <a:chExt cx="4251" cy="2141"/>
              </a:xfrm>
            </p:grpSpPr>
            <p:sp>
              <p:nvSpPr>
                <p:cNvPr id="24" name="Oval 33">
                  <a:extLst>
                    <a:ext uri="{FF2B5EF4-FFF2-40B4-BE49-F238E27FC236}">
                      <a16:creationId xmlns:a16="http://schemas.microsoft.com/office/drawing/2014/main" id="{9E8D9908-9D6C-BF91-D331-4FF6938BD100}"/>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33" name="Oval 34">
                  <a:extLst>
                    <a:ext uri="{FF2B5EF4-FFF2-40B4-BE49-F238E27FC236}">
                      <a16:creationId xmlns:a16="http://schemas.microsoft.com/office/drawing/2014/main" id="{02F3C460-7370-4DC2-95E0-A6B77199FAF6}"/>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14" name="Oval 35">
                <a:extLst>
                  <a:ext uri="{FF2B5EF4-FFF2-40B4-BE49-F238E27FC236}">
                    <a16:creationId xmlns:a16="http://schemas.microsoft.com/office/drawing/2014/main" id="{DF48BC0D-712B-B18C-9347-FE2E3F322E3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23" name="Oval 36">
                <a:extLst>
                  <a:ext uri="{FF2B5EF4-FFF2-40B4-BE49-F238E27FC236}">
                    <a16:creationId xmlns:a16="http://schemas.microsoft.com/office/drawing/2014/main" id="{14730360-0C35-3A19-904C-6849290C308D}"/>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12" name="Rectangle 37">
              <a:extLst>
                <a:ext uri="{FF2B5EF4-FFF2-40B4-BE49-F238E27FC236}">
                  <a16:creationId xmlns:a16="http://schemas.microsoft.com/office/drawing/2014/main" id="{06D5C2D9-EA6A-F079-CBD0-4DDB7C0188B6}"/>
                </a:ext>
              </a:extLst>
            </p:cNvPr>
            <p:cNvSpPr>
              <a:spLocks noChangeArrowheads="1"/>
            </p:cNvSpPr>
            <p:nvPr/>
          </p:nvSpPr>
          <p:spPr bwMode="auto">
            <a:xfrm>
              <a:off x="1157" y="1596"/>
              <a:ext cx="1027" cy="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sz="2000" b="1" baseline="-25000" dirty="0">
                  <a:solidFill>
                    <a:schemeClr val="bg1"/>
                  </a:solidFill>
                  <a:ea typeface="굴림" charset="-127"/>
                </a:rPr>
                <a:t>Visualization</a:t>
              </a:r>
              <a:endParaRPr lang="en-US" sz="2000" b="1" baseline="-25000" dirty="0">
                <a:solidFill>
                  <a:schemeClr val="bg1"/>
                </a:solidFill>
              </a:endParaRPr>
            </a:p>
          </p:txBody>
        </p:sp>
      </p:grpSp>
      <p:grpSp>
        <p:nvGrpSpPr>
          <p:cNvPr id="34" name="Group 30">
            <a:extLst>
              <a:ext uri="{FF2B5EF4-FFF2-40B4-BE49-F238E27FC236}">
                <a16:creationId xmlns:a16="http://schemas.microsoft.com/office/drawing/2014/main" id="{6AC3BE53-C884-E970-FDBE-CD5F34E1AC8D}"/>
              </a:ext>
            </a:extLst>
          </p:cNvPr>
          <p:cNvGrpSpPr>
            <a:grpSpLocks/>
          </p:cNvGrpSpPr>
          <p:nvPr/>
        </p:nvGrpSpPr>
        <p:grpSpPr bwMode="auto">
          <a:xfrm>
            <a:off x="7057319" y="1428007"/>
            <a:ext cx="1800225" cy="1576387"/>
            <a:chOff x="1111" y="1394"/>
            <a:chExt cx="1134" cy="993"/>
          </a:xfrm>
        </p:grpSpPr>
        <p:grpSp>
          <p:nvGrpSpPr>
            <p:cNvPr id="35" name="Group 31">
              <a:extLst>
                <a:ext uri="{FF2B5EF4-FFF2-40B4-BE49-F238E27FC236}">
                  <a16:creationId xmlns:a16="http://schemas.microsoft.com/office/drawing/2014/main" id="{F4F925DC-4602-882F-79E4-1A1240DA23C1}"/>
                </a:ext>
              </a:extLst>
            </p:cNvPr>
            <p:cNvGrpSpPr>
              <a:grpSpLocks/>
            </p:cNvGrpSpPr>
            <p:nvPr/>
          </p:nvGrpSpPr>
          <p:grpSpPr bwMode="auto">
            <a:xfrm>
              <a:off x="1111" y="1394"/>
              <a:ext cx="1134" cy="993"/>
              <a:chOff x="2336" y="3117"/>
              <a:chExt cx="1134" cy="993"/>
            </a:xfrm>
          </p:grpSpPr>
          <p:grpSp>
            <p:nvGrpSpPr>
              <p:cNvPr id="37" name="Group 32">
                <a:extLst>
                  <a:ext uri="{FF2B5EF4-FFF2-40B4-BE49-F238E27FC236}">
                    <a16:creationId xmlns:a16="http://schemas.microsoft.com/office/drawing/2014/main" id="{82CF77ED-54C9-C100-B695-20763C50951E}"/>
                  </a:ext>
                </a:extLst>
              </p:cNvPr>
              <p:cNvGrpSpPr>
                <a:grpSpLocks/>
              </p:cNvGrpSpPr>
              <p:nvPr/>
            </p:nvGrpSpPr>
            <p:grpSpPr bwMode="auto">
              <a:xfrm>
                <a:off x="2336" y="3117"/>
                <a:ext cx="1134" cy="993"/>
                <a:chOff x="868" y="1477"/>
                <a:chExt cx="4251" cy="2141"/>
              </a:xfrm>
            </p:grpSpPr>
            <p:sp>
              <p:nvSpPr>
                <p:cNvPr id="40" name="Oval 33">
                  <a:extLst>
                    <a:ext uri="{FF2B5EF4-FFF2-40B4-BE49-F238E27FC236}">
                      <a16:creationId xmlns:a16="http://schemas.microsoft.com/office/drawing/2014/main" id="{5EB75558-F76A-226E-E31C-7DC553CBA746}"/>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41" name="Oval 34">
                  <a:extLst>
                    <a:ext uri="{FF2B5EF4-FFF2-40B4-BE49-F238E27FC236}">
                      <a16:creationId xmlns:a16="http://schemas.microsoft.com/office/drawing/2014/main" id="{6872D522-C681-92D3-8676-F896A5458920}"/>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38" name="Oval 35">
                <a:extLst>
                  <a:ext uri="{FF2B5EF4-FFF2-40B4-BE49-F238E27FC236}">
                    <a16:creationId xmlns:a16="http://schemas.microsoft.com/office/drawing/2014/main" id="{935926D6-BC23-5C0E-1D8C-91B7CC767EEB}"/>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39" name="Oval 36">
                <a:extLst>
                  <a:ext uri="{FF2B5EF4-FFF2-40B4-BE49-F238E27FC236}">
                    <a16:creationId xmlns:a16="http://schemas.microsoft.com/office/drawing/2014/main" id="{43A7F7B2-9A87-3AEC-AC1D-C7D1DAD663F3}"/>
                  </a:ext>
                </a:extLst>
              </p:cNvPr>
              <p:cNvSpPr>
                <a:spLocks noChangeArrowheads="1"/>
              </p:cNvSpPr>
              <p:nvPr/>
            </p:nvSpPr>
            <p:spPr bwMode="auto">
              <a:xfrm flipH="1">
                <a:off x="2515" y="322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grpSp>
        <p:sp>
          <p:nvSpPr>
            <p:cNvPr id="36" name="Rectangle 37">
              <a:extLst>
                <a:ext uri="{FF2B5EF4-FFF2-40B4-BE49-F238E27FC236}">
                  <a16:creationId xmlns:a16="http://schemas.microsoft.com/office/drawing/2014/main" id="{12DC4235-309B-0E9F-F4FF-0DF3DF79A5C6}"/>
                </a:ext>
              </a:extLst>
            </p:cNvPr>
            <p:cNvSpPr>
              <a:spLocks noChangeArrowheads="1"/>
            </p:cNvSpPr>
            <p:nvPr/>
          </p:nvSpPr>
          <p:spPr bwMode="auto">
            <a:xfrm>
              <a:off x="1127" y="1504"/>
              <a:ext cx="1044" cy="6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r>
                <a:rPr lang="en-US" altLang="ko-KR" b="1" baseline="-25000" dirty="0">
                  <a:solidFill>
                    <a:schemeClr val="bg1"/>
                  </a:solidFill>
                  <a:ea typeface="굴림" charset="-127"/>
                </a:rPr>
                <a:t>Training</a:t>
              </a:r>
            </a:p>
            <a:p>
              <a:pPr algn="ctr"/>
              <a:r>
                <a:rPr lang="en-US" altLang="ko-KR" b="1" baseline="-25000" dirty="0">
                  <a:solidFill>
                    <a:schemeClr val="bg1"/>
                  </a:solidFill>
                  <a:ea typeface="굴림" charset="-127"/>
                </a:rPr>
                <a:t> and Executing Machine Learning </a:t>
              </a:r>
            </a:p>
            <a:p>
              <a:pPr algn="ctr"/>
              <a:r>
                <a:rPr lang="en-US" altLang="ko-KR" b="1" baseline="-25000" dirty="0">
                  <a:solidFill>
                    <a:schemeClr val="bg1"/>
                  </a:solidFill>
                  <a:ea typeface="굴림" charset="-127"/>
                </a:rPr>
                <a:t>Model</a:t>
              </a:r>
              <a:br>
                <a:rPr lang="en-US" altLang="ko-KR" b="1" baseline="-25000" dirty="0">
                  <a:solidFill>
                    <a:schemeClr val="bg1"/>
                  </a:solidFill>
                  <a:ea typeface="굴림" charset="-127"/>
                </a:rPr>
              </a:br>
              <a:endParaRPr lang="en-US" b="1" baseline="-25000" dirty="0">
                <a:solidFill>
                  <a:schemeClr val="bg1"/>
                </a:solidFill>
              </a:endParaRPr>
            </a:p>
          </p:txBody>
        </p:sp>
      </p:grpSp>
      <p:sp>
        <p:nvSpPr>
          <p:cNvPr id="42" name="AutoShape 12">
            <a:extLst>
              <a:ext uri="{FF2B5EF4-FFF2-40B4-BE49-F238E27FC236}">
                <a16:creationId xmlns:a16="http://schemas.microsoft.com/office/drawing/2014/main" id="{1AF7CB91-D672-A922-55F4-26C1C4E88A78}"/>
              </a:ext>
            </a:extLst>
          </p:cNvPr>
          <p:cNvSpPr>
            <a:spLocks noChangeArrowheads="1"/>
          </p:cNvSpPr>
          <p:nvPr/>
        </p:nvSpPr>
        <p:spPr bwMode="auto">
          <a:xfrm flipV="1">
            <a:off x="5055065" y="2554583"/>
            <a:ext cx="1371600" cy="1202605"/>
          </a:xfrm>
          <a:prstGeom prst="roundRect">
            <a:avLst>
              <a:gd name="adj" fmla="val 16667"/>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dirty="0"/>
          </a:p>
        </p:txBody>
      </p:sp>
      <p:sp>
        <p:nvSpPr>
          <p:cNvPr id="43" name="Text Box 13">
            <a:extLst>
              <a:ext uri="{FF2B5EF4-FFF2-40B4-BE49-F238E27FC236}">
                <a16:creationId xmlns:a16="http://schemas.microsoft.com/office/drawing/2014/main" id="{663A59CC-24E3-F0B2-93BB-BD3CA7BB70A2}"/>
              </a:ext>
            </a:extLst>
          </p:cNvPr>
          <p:cNvSpPr txBox="1">
            <a:spLocks noChangeArrowheads="1"/>
          </p:cNvSpPr>
          <p:nvPr/>
        </p:nvSpPr>
        <p:spPr bwMode="auto">
          <a:xfrm>
            <a:off x="5002862" y="3243118"/>
            <a:ext cx="1585912" cy="738664"/>
          </a:xfrm>
          <a:prstGeom prst="rect">
            <a:avLst/>
          </a:prstGeom>
          <a:noFill/>
          <a:ln>
            <a:noFill/>
          </a:ln>
          <a:effectLst/>
          <a:extLst>
            <a:ext uri="{909E8E84-426E-40DD-AFC4-6F175D3DCCD1}">
              <a14:hiddenFill xmlns:a14="http://schemas.microsoft.com/office/drawing/2010/main">
                <a:gradFill rotWithShape="1">
                  <a:gsLst>
                    <a:gs pos="0">
                      <a:schemeClr val="accent1">
                        <a:gamma/>
                        <a:tint val="72941"/>
                        <a:invGamma/>
                        <a:alpha val="39999"/>
                      </a:schemeClr>
                    </a:gs>
                    <a:gs pos="100000">
                      <a:schemeClr val="accent1"/>
                    </a:gs>
                  </a:gsLst>
                  <a:lin ang="5400000" scaled="1"/>
                </a:gradFill>
              </a14:hiddenFill>
            </a:ext>
            <a:ext uri="{91240B29-F687-4F45-9708-019B960494DF}">
              <a14:hiddenLine xmlns:a14="http://schemas.microsoft.com/office/drawing/2010/main" w="0" algn="ctr">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808080"/>
                  </a:outerShdw>
                </a:effectLst>
              </a14:hiddenEffects>
            </a:ext>
          </a:extLst>
        </p:spPr>
        <p:txBody>
          <a:bodyPr wrap="square">
            <a:spAutoFit/>
          </a:bodyPr>
          <a:lstStyle/>
          <a:p>
            <a:pPr algn="ctr" eaLnBrk="0" hangingPunct="0"/>
            <a:r>
              <a:rPr lang="en-US" altLang="ko-KR" sz="1400" dirty="0">
                <a:latin typeface="Verdana" pitchFamily="34" charset="0"/>
                <a:ea typeface="굴림" charset="-127"/>
              </a:rPr>
              <a:t>PostgreSQL</a:t>
            </a:r>
          </a:p>
          <a:p>
            <a:pPr algn="ctr" eaLnBrk="0" hangingPunct="0"/>
            <a:r>
              <a:rPr lang="en-US" altLang="ko-KR" sz="1400" dirty="0">
                <a:latin typeface="Verdana" pitchFamily="34" charset="0"/>
                <a:ea typeface="굴림" charset="-127"/>
              </a:rPr>
              <a:t>ERD</a:t>
            </a:r>
          </a:p>
          <a:p>
            <a:pPr algn="ctr" eaLnBrk="0" hangingPunct="0"/>
            <a:endParaRPr lang="en-US" altLang="ko-KR" sz="1400" dirty="0">
              <a:latin typeface="Verdana" pitchFamily="34" charset="0"/>
              <a:ea typeface="굴림" charset="-127"/>
            </a:endParaRPr>
          </a:p>
        </p:txBody>
      </p:sp>
      <p:grpSp>
        <p:nvGrpSpPr>
          <p:cNvPr id="52" name="Group 30">
            <a:extLst>
              <a:ext uri="{FF2B5EF4-FFF2-40B4-BE49-F238E27FC236}">
                <a16:creationId xmlns:a16="http://schemas.microsoft.com/office/drawing/2014/main" id="{0D08A1F6-FF71-F47D-B6A2-F1A7720331A8}"/>
              </a:ext>
            </a:extLst>
          </p:cNvPr>
          <p:cNvGrpSpPr>
            <a:grpSpLocks/>
          </p:cNvGrpSpPr>
          <p:nvPr/>
        </p:nvGrpSpPr>
        <p:grpSpPr bwMode="auto">
          <a:xfrm>
            <a:off x="4874253" y="1583033"/>
            <a:ext cx="1800225" cy="1576387"/>
            <a:chOff x="1111" y="1394"/>
            <a:chExt cx="1134" cy="993"/>
          </a:xfrm>
        </p:grpSpPr>
        <p:grpSp>
          <p:nvGrpSpPr>
            <p:cNvPr id="53" name="Group 31">
              <a:extLst>
                <a:ext uri="{FF2B5EF4-FFF2-40B4-BE49-F238E27FC236}">
                  <a16:creationId xmlns:a16="http://schemas.microsoft.com/office/drawing/2014/main" id="{89C11855-6513-E3CC-8330-0999BBB895D9}"/>
                </a:ext>
              </a:extLst>
            </p:cNvPr>
            <p:cNvGrpSpPr>
              <a:grpSpLocks/>
            </p:cNvGrpSpPr>
            <p:nvPr/>
          </p:nvGrpSpPr>
          <p:grpSpPr bwMode="auto">
            <a:xfrm>
              <a:off x="1111" y="1394"/>
              <a:ext cx="1134" cy="993"/>
              <a:chOff x="2336" y="3117"/>
              <a:chExt cx="1134" cy="993"/>
            </a:xfrm>
          </p:grpSpPr>
          <p:grpSp>
            <p:nvGrpSpPr>
              <p:cNvPr id="55" name="Group 32">
                <a:extLst>
                  <a:ext uri="{FF2B5EF4-FFF2-40B4-BE49-F238E27FC236}">
                    <a16:creationId xmlns:a16="http://schemas.microsoft.com/office/drawing/2014/main" id="{51185C70-9650-0BDD-A03C-6A986FF4107C}"/>
                  </a:ext>
                </a:extLst>
              </p:cNvPr>
              <p:cNvGrpSpPr>
                <a:grpSpLocks/>
              </p:cNvGrpSpPr>
              <p:nvPr/>
            </p:nvGrpSpPr>
            <p:grpSpPr bwMode="auto">
              <a:xfrm>
                <a:off x="2336" y="3117"/>
                <a:ext cx="1134" cy="993"/>
                <a:chOff x="868" y="1477"/>
                <a:chExt cx="4251" cy="2141"/>
              </a:xfrm>
            </p:grpSpPr>
            <p:sp>
              <p:nvSpPr>
                <p:cNvPr id="58" name="Oval 33">
                  <a:extLst>
                    <a:ext uri="{FF2B5EF4-FFF2-40B4-BE49-F238E27FC236}">
                      <a16:creationId xmlns:a16="http://schemas.microsoft.com/office/drawing/2014/main" id="{BADE8E36-890E-9E02-B157-24BFA55F5D14}"/>
                    </a:ext>
                  </a:extLst>
                </p:cNvPr>
                <p:cNvSpPr>
                  <a:spLocks noChangeArrowheads="1"/>
                </p:cNvSpPr>
                <p:nvPr/>
              </p:nvSpPr>
              <p:spPr bwMode="auto">
                <a:xfrm>
                  <a:off x="868" y="1477"/>
                  <a:ext cx="4251" cy="2141"/>
                </a:xfrm>
                <a:prstGeom prst="ellipse">
                  <a:avLst/>
                </a:prstGeom>
                <a:solidFill>
                  <a:schemeClr val="folHlink"/>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sp>
              <p:nvSpPr>
                <p:cNvPr id="59" name="Oval 34">
                  <a:extLst>
                    <a:ext uri="{FF2B5EF4-FFF2-40B4-BE49-F238E27FC236}">
                      <a16:creationId xmlns:a16="http://schemas.microsoft.com/office/drawing/2014/main" id="{C61AE14D-D787-452C-64D0-1F49D8C0768F}"/>
                    </a:ext>
                  </a:extLst>
                </p:cNvPr>
                <p:cNvSpPr>
                  <a:spLocks noChangeArrowheads="1"/>
                </p:cNvSpPr>
                <p:nvPr/>
              </p:nvSpPr>
              <p:spPr bwMode="auto">
                <a:xfrm>
                  <a:off x="930" y="1480"/>
                  <a:ext cx="4143" cy="2085"/>
                </a:xfrm>
                <a:prstGeom prst="ellipse">
                  <a:avLst/>
                </a:prstGeom>
                <a:gradFill rotWithShape="1">
                  <a:gsLst>
                    <a:gs pos="0">
                      <a:schemeClr val="folHlink"/>
                    </a:gs>
                    <a:gs pos="100000">
                      <a:schemeClr val="bg1"/>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endParaRPr lang="en-US"/>
                </a:p>
              </p:txBody>
            </p:sp>
          </p:grpSp>
          <p:sp>
            <p:nvSpPr>
              <p:cNvPr id="56" name="Oval 35">
                <a:extLst>
                  <a:ext uri="{FF2B5EF4-FFF2-40B4-BE49-F238E27FC236}">
                    <a16:creationId xmlns:a16="http://schemas.microsoft.com/office/drawing/2014/main" id="{719CF6E6-638C-821A-668F-EA02932EABE3}"/>
                  </a:ext>
                </a:extLst>
              </p:cNvPr>
              <p:cNvSpPr>
                <a:spLocks noChangeArrowheads="1"/>
              </p:cNvSpPr>
              <p:nvPr/>
            </p:nvSpPr>
            <p:spPr bwMode="auto">
              <a:xfrm flipH="1">
                <a:off x="2427" y="3208"/>
                <a:ext cx="953" cy="795"/>
              </a:xfrm>
              <a:prstGeom prst="ellipse">
                <a:avLst/>
              </a:prstGeom>
              <a:solidFill>
                <a:schemeClr val="accent1"/>
              </a:soli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endParaRPr lang="en-US" sz="2000" b="1">
                  <a:solidFill>
                    <a:schemeClr val="bg1"/>
                  </a:solidFill>
                </a:endParaRPr>
              </a:p>
            </p:txBody>
          </p:sp>
          <p:sp>
            <p:nvSpPr>
              <p:cNvPr id="57" name="Oval 36">
                <a:extLst>
                  <a:ext uri="{FF2B5EF4-FFF2-40B4-BE49-F238E27FC236}">
                    <a16:creationId xmlns:a16="http://schemas.microsoft.com/office/drawing/2014/main" id="{F7FCB6A0-3F25-162D-B23A-E6D44DDA5B66}"/>
                  </a:ext>
                </a:extLst>
              </p:cNvPr>
              <p:cNvSpPr>
                <a:spLocks noChangeArrowheads="1"/>
              </p:cNvSpPr>
              <p:nvPr/>
            </p:nvSpPr>
            <p:spPr bwMode="auto">
              <a:xfrm flipH="1">
                <a:off x="2515" y="3219"/>
                <a:ext cx="771" cy="522"/>
              </a:xfrm>
              <a:prstGeom prst="ellipse">
                <a:avLst/>
              </a:prstGeom>
              <a:gradFill rotWithShape="1">
                <a:gsLst>
                  <a:gs pos="0">
                    <a:schemeClr val="accent1">
                      <a:gamma/>
                      <a:tint val="42353"/>
                      <a:invGamma/>
                    </a:schemeClr>
                  </a:gs>
                  <a:gs pos="100000">
                    <a:schemeClr val="accent1">
                      <a:alpha val="37000"/>
                    </a:schemeClr>
                  </a:gs>
                </a:gsLst>
                <a:lin ang="5400000" scaled="1"/>
              </a:gradFill>
              <a:ln>
                <a:noFill/>
              </a:ln>
              <a:effectLst/>
              <a:extLst>
                <a:ext uri="{91240B29-F687-4F45-9708-019B960494DF}">
                  <a14:hiddenLine xmlns:a14="http://schemas.microsoft.com/office/drawing/2010/main" w="9525">
                    <a:solidFill>
                      <a:schemeClr val="tx1"/>
                    </a:solidFill>
                    <a:round/>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nchor="ctr"/>
              <a:lstStyle/>
              <a:p>
                <a:pPr algn="ctr"/>
                <a:r>
                  <a:rPr lang="en-US" sz="2000" b="1" dirty="0" err="1">
                    <a:solidFill>
                      <a:schemeClr val="bg1"/>
                    </a:solidFill>
                  </a:rPr>
                  <a:t>DataBase</a:t>
                </a:r>
                <a:endParaRPr lang="en-US" sz="2000" b="1" dirty="0">
                  <a:solidFill>
                    <a:schemeClr val="bg1"/>
                  </a:solidFill>
                </a:endParaRPr>
              </a:p>
            </p:txBody>
          </p:sp>
        </p:grpSp>
        <p:sp>
          <p:nvSpPr>
            <p:cNvPr id="54" name="Rectangle 37">
              <a:extLst>
                <a:ext uri="{FF2B5EF4-FFF2-40B4-BE49-F238E27FC236}">
                  <a16:creationId xmlns:a16="http://schemas.microsoft.com/office/drawing/2014/main" id="{ECCCF530-8D91-C388-5619-233B6F8781C0}"/>
                </a:ext>
              </a:extLst>
            </p:cNvPr>
            <p:cNvSpPr>
              <a:spLocks noChangeArrowheads="1"/>
            </p:cNvSpPr>
            <p:nvPr/>
          </p:nvSpPr>
          <p:spPr bwMode="auto">
            <a:xfrm>
              <a:off x="1290" y="1504"/>
              <a:ext cx="771" cy="18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square">
              <a:spAutoFit/>
            </a:bodyPr>
            <a:lstStyle/>
            <a:p>
              <a:pPr algn="ctr"/>
              <a:endParaRPr lang="en-US" sz="2000" b="1" baseline="-25000" dirty="0">
                <a:solidFill>
                  <a:schemeClr val="bg1"/>
                </a:solidFill>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4A98BB-C9D7-FA9E-D1DC-94393089294D}"/>
              </a:ext>
            </a:extLst>
          </p:cNvPr>
          <p:cNvSpPr>
            <a:spLocks noGrp="1"/>
          </p:cNvSpPr>
          <p:nvPr>
            <p:ph type="title"/>
          </p:nvPr>
        </p:nvSpPr>
        <p:spPr/>
        <p:txBody>
          <a:bodyPr/>
          <a:lstStyle/>
          <a:p>
            <a:r>
              <a:rPr lang="en-US" dirty="0"/>
              <a:t>Data Description</a:t>
            </a:r>
          </a:p>
        </p:txBody>
      </p:sp>
      <p:sp>
        <p:nvSpPr>
          <p:cNvPr id="3" name="Content Placeholder 2">
            <a:extLst>
              <a:ext uri="{FF2B5EF4-FFF2-40B4-BE49-F238E27FC236}">
                <a16:creationId xmlns:a16="http://schemas.microsoft.com/office/drawing/2014/main" id="{B00DFEE8-D733-9080-092A-6B782F761754}"/>
              </a:ext>
            </a:extLst>
          </p:cNvPr>
          <p:cNvSpPr>
            <a:spLocks noGrp="1"/>
          </p:cNvSpPr>
          <p:nvPr>
            <p:ph idx="1"/>
          </p:nvPr>
        </p:nvSpPr>
        <p:spPr>
          <a:xfrm>
            <a:off x="4945961" y="2852936"/>
            <a:ext cx="4198039" cy="3622663"/>
          </a:xfrm>
        </p:spPr>
        <p:txBody>
          <a:bodyPr/>
          <a:lstStyle/>
          <a:p>
            <a:pPr>
              <a:lnSpc>
                <a:spcPts val="2700"/>
              </a:lnSpc>
            </a:pPr>
            <a:r>
              <a:rPr lang="en-US" dirty="0"/>
              <a:t>The original data was retrieved from Kaggle.</a:t>
            </a:r>
          </a:p>
          <a:p>
            <a:pPr>
              <a:lnSpc>
                <a:spcPts val="2700"/>
              </a:lnSpc>
            </a:pPr>
            <a:r>
              <a:rPr lang="en-US" dirty="0"/>
              <a:t>A competition on predicting sales prices.</a:t>
            </a:r>
          </a:p>
          <a:p>
            <a:pPr>
              <a:lnSpc>
                <a:spcPts val="2700"/>
              </a:lnSpc>
            </a:pPr>
            <a:r>
              <a:rPr lang="en-US" dirty="0"/>
              <a:t>Composed of 81 columns and 1460 rows.</a:t>
            </a:r>
          </a:p>
          <a:p>
            <a:pPr>
              <a:lnSpc>
                <a:spcPts val="2700"/>
              </a:lnSpc>
            </a:pPr>
            <a:r>
              <a:rPr lang="en-US" dirty="0"/>
              <a:t>Filtered down to 18 columns and 1150 rows.</a:t>
            </a:r>
          </a:p>
          <a:p>
            <a:pPr marL="0" indent="0">
              <a:buNone/>
            </a:pPr>
            <a:r>
              <a:rPr lang="en-US" dirty="0"/>
              <a:t>		</a:t>
            </a:r>
          </a:p>
          <a:p>
            <a:pPr marL="0" indent="0">
              <a:buNone/>
            </a:pPr>
            <a:endParaRPr lang="en-US" dirty="0"/>
          </a:p>
        </p:txBody>
      </p:sp>
      <p:pic>
        <p:nvPicPr>
          <p:cNvPr id="6" name="Picture 5" descr="Graphical user interface&#10;&#10;Description automatically generated">
            <a:extLst>
              <a:ext uri="{FF2B5EF4-FFF2-40B4-BE49-F238E27FC236}">
                <a16:creationId xmlns:a16="http://schemas.microsoft.com/office/drawing/2014/main" id="{0260DE5D-E1F1-6C97-1593-1827A1EED380}"/>
              </a:ext>
            </a:extLst>
          </p:cNvPr>
          <p:cNvPicPr>
            <a:picLocks noChangeAspect="1"/>
          </p:cNvPicPr>
          <p:nvPr/>
        </p:nvPicPr>
        <p:blipFill>
          <a:blip r:embed="rId3" cstate="print">
            <a:extLst>
              <a:ext uri="{28A0092B-C50C-407E-A947-70E740481C1C}">
                <a14:useLocalDpi xmlns:a14="http://schemas.microsoft.com/office/drawing/2010/main" val="0"/>
              </a:ext>
              <a:ext uri="{837473B0-CC2E-450A-ABE3-18F120FF3D39}">
                <a1611:picAttrSrcUrl xmlns:a1611="http://schemas.microsoft.com/office/drawing/2016/11/main" r:id="rId4"/>
              </a:ext>
            </a:extLst>
          </a:blip>
          <a:stretch>
            <a:fillRect/>
          </a:stretch>
        </p:blipFill>
        <p:spPr>
          <a:xfrm>
            <a:off x="343340" y="2852936"/>
            <a:ext cx="4660708" cy="3161030"/>
          </a:xfrm>
          <a:prstGeom prst="rect">
            <a:avLst/>
          </a:prstGeom>
        </p:spPr>
      </p:pic>
      <p:sp>
        <p:nvSpPr>
          <p:cNvPr id="7" name="TextBox 6">
            <a:extLst>
              <a:ext uri="{FF2B5EF4-FFF2-40B4-BE49-F238E27FC236}">
                <a16:creationId xmlns:a16="http://schemas.microsoft.com/office/drawing/2014/main" id="{268807F1-E4AA-2063-A708-AF132E56E7E8}"/>
              </a:ext>
            </a:extLst>
          </p:cNvPr>
          <p:cNvSpPr txBox="1"/>
          <p:nvPr/>
        </p:nvSpPr>
        <p:spPr>
          <a:xfrm>
            <a:off x="806009" y="5805264"/>
            <a:ext cx="4139952" cy="230832"/>
          </a:xfrm>
          <a:prstGeom prst="rect">
            <a:avLst/>
          </a:prstGeom>
          <a:noFill/>
        </p:spPr>
        <p:txBody>
          <a:bodyPr wrap="square" rtlCol="0">
            <a:spAutoFit/>
          </a:bodyPr>
          <a:lstStyle/>
          <a:p>
            <a:r>
              <a:rPr lang="en-US" sz="900" dirty="0">
                <a:hlinkClick r:id="rId4" tooltip="https://www.duperrin.com/english/2017/07/20/being-data-driven-means-being-contex-driven/data-mining-infographic/"/>
              </a:rPr>
              <a:t>This Photo</a:t>
            </a:r>
            <a:r>
              <a:rPr lang="en-US" sz="900" dirty="0"/>
              <a:t> by Unknown Author is licensed under </a:t>
            </a:r>
            <a:r>
              <a:rPr lang="en-US" sz="900" dirty="0">
                <a:hlinkClick r:id="rId5" tooltip="https://creativecommons.org/licenses/by-nc-sa/3.0/"/>
              </a:rPr>
              <a:t>CC BY-SA-NC</a:t>
            </a:r>
            <a:endParaRPr lang="en-US" sz="900" dirty="0"/>
          </a:p>
        </p:txBody>
      </p:sp>
    </p:spTree>
    <p:extLst>
      <p:ext uri="{BB962C8B-B14F-4D97-AF65-F5344CB8AC3E}">
        <p14:creationId xmlns:p14="http://schemas.microsoft.com/office/powerpoint/2010/main" val="3525653795"/>
      </p:ext>
    </p:extLst>
  </p:cSld>
  <p:clrMapOvr>
    <a:masterClrMapping/>
  </p:clrMapOvr>
</p:sld>
</file>

<file path=ppt/theme/theme1.xml><?xml version="1.0" encoding="utf-8"?>
<a:theme xmlns:a="http://schemas.openxmlformats.org/drawingml/2006/main" name="template">
  <a:themeElements>
    <a:clrScheme name="">
      <a:dk1>
        <a:srgbClr val="1C1C1C"/>
      </a:dk1>
      <a:lt1>
        <a:srgbClr val="FFFFFF"/>
      </a:lt1>
      <a:dk2>
        <a:srgbClr val="4D4D4D"/>
      </a:dk2>
      <a:lt2>
        <a:srgbClr val="1D1D1D"/>
      </a:lt2>
      <a:accent1>
        <a:srgbClr val="494949"/>
      </a:accent1>
      <a:accent2>
        <a:srgbClr val="FF9000"/>
      </a:accent2>
      <a:accent3>
        <a:srgbClr val="FFFFFF"/>
      </a:accent3>
      <a:accent4>
        <a:srgbClr val="161616"/>
      </a:accent4>
      <a:accent5>
        <a:srgbClr val="B1B1B1"/>
      </a:accent5>
      <a:accent6>
        <a:srgbClr val="E78200"/>
      </a:accent6>
      <a:hlink>
        <a:srgbClr val="BDBDBD"/>
      </a:hlink>
      <a:folHlink>
        <a:srgbClr val="DDDDDD"/>
      </a:folHlink>
    </a:clrScheme>
    <a:fontScheme name="template">
      <a:majorFont>
        <a:latin typeface="Futura LT Book"/>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template 1">
        <a:dk1>
          <a:srgbClr val="4D4D4D"/>
        </a:dk1>
        <a:lt1>
          <a:srgbClr val="FFFFFF"/>
        </a:lt1>
        <a:dk2>
          <a:srgbClr val="4D4D4D"/>
        </a:dk2>
        <a:lt2>
          <a:srgbClr val="11163C"/>
        </a:lt2>
        <a:accent1>
          <a:srgbClr val="212B53"/>
        </a:accent1>
        <a:accent2>
          <a:srgbClr val="364481"/>
        </a:accent2>
        <a:accent3>
          <a:srgbClr val="FFFFFF"/>
        </a:accent3>
        <a:accent4>
          <a:srgbClr val="404040"/>
        </a:accent4>
        <a:accent5>
          <a:srgbClr val="ABACB3"/>
        </a:accent5>
        <a:accent6>
          <a:srgbClr val="303D74"/>
        </a:accent6>
        <a:hlink>
          <a:srgbClr val="3E4985"/>
        </a:hlink>
        <a:folHlink>
          <a:srgbClr val="DDDDDD"/>
        </a:folHlink>
      </a:clrScheme>
      <a:clrMap bg1="lt1" tx1="dk1" bg2="lt2" tx2="dk2" accent1="accent1" accent2="accent2" accent3="accent3" accent4="accent4" accent5="accent5" accent6="accent6" hlink="hlink" folHlink="folHlink"/>
    </a:extraClrScheme>
    <a:extraClrScheme>
      <a:clrScheme name="template 2">
        <a:dk1>
          <a:srgbClr val="4D4D4D"/>
        </a:dk1>
        <a:lt1>
          <a:srgbClr val="FFFFFF"/>
        </a:lt1>
        <a:dk2>
          <a:srgbClr val="4D4D4D"/>
        </a:dk2>
        <a:lt2>
          <a:srgbClr val="0D254C"/>
        </a:lt2>
        <a:accent1>
          <a:srgbClr val="1F3F6F"/>
        </a:accent1>
        <a:accent2>
          <a:srgbClr val="3C68A2"/>
        </a:accent2>
        <a:accent3>
          <a:srgbClr val="FFFFFF"/>
        </a:accent3>
        <a:accent4>
          <a:srgbClr val="404040"/>
        </a:accent4>
        <a:accent5>
          <a:srgbClr val="ABAFBB"/>
        </a:accent5>
        <a:accent6>
          <a:srgbClr val="355E92"/>
        </a:accent6>
        <a:hlink>
          <a:srgbClr val="285290"/>
        </a:hlink>
        <a:folHlink>
          <a:srgbClr val="DDDDDD"/>
        </a:folHlink>
      </a:clrScheme>
      <a:clrMap bg1="lt1" tx1="dk1" bg2="lt2" tx2="dk2" accent1="accent1" accent2="accent2" accent3="accent3" accent4="accent4" accent5="accent5" accent6="accent6" hlink="hlink" folHlink="folHlink"/>
    </a:extraClrScheme>
    <a:extraClrScheme>
      <a:clrScheme name="template 3">
        <a:dk1>
          <a:srgbClr val="4D4D4D"/>
        </a:dk1>
        <a:lt1>
          <a:srgbClr val="FFFFFF"/>
        </a:lt1>
        <a:dk2>
          <a:srgbClr val="4D4D4D"/>
        </a:dk2>
        <a:lt2>
          <a:srgbClr val="363B45"/>
        </a:lt2>
        <a:accent1>
          <a:srgbClr val="A99D9B"/>
        </a:accent1>
        <a:accent2>
          <a:srgbClr val="565A66"/>
        </a:accent2>
        <a:accent3>
          <a:srgbClr val="FFFFFF"/>
        </a:accent3>
        <a:accent4>
          <a:srgbClr val="404040"/>
        </a:accent4>
        <a:accent5>
          <a:srgbClr val="D1CCCB"/>
        </a:accent5>
        <a:accent6>
          <a:srgbClr val="4D515C"/>
        </a:accent6>
        <a:hlink>
          <a:srgbClr val="927154"/>
        </a:hlink>
        <a:folHlink>
          <a:srgbClr val="DDDDDD"/>
        </a:folHlink>
      </a:clrScheme>
      <a:clrMap bg1="lt1" tx1="dk1" bg2="lt2" tx2="dk2" accent1="accent1" accent2="accent2" accent3="accent3" accent4="accent4" accent5="accent5" accent6="accent6" hlink="hlink" folHlink="folHlink"/>
    </a:extraClrScheme>
    <a:extraClrScheme>
      <a:clrScheme name="template 4">
        <a:dk1>
          <a:srgbClr val="4D4D4D"/>
        </a:dk1>
        <a:lt1>
          <a:srgbClr val="FFFFFF"/>
        </a:lt1>
        <a:dk2>
          <a:srgbClr val="4D4D4D"/>
        </a:dk2>
        <a:lt2>
          <a:srgbClr val="40494F"/>
        </a:lt2>
        <a:accent1>
          <a:srgbClr val="6D7D8A"/>
        </a:accent1>
        <a:accent2>
          <a:srgbClr val="A7A7A7"/>
        </a:accent2>
        <a:accent3>
          <a:srgbClr val="FFFFFF"/>
        </a:accent3>
        <a:accent4>
          <a:srgbClr val="404040"/>
        </a:accent4>
        <a:accent5>
          <a:srgbClr val="BABFC4"/>
        </a:accent5>
        <a:accent6>
          <a:srgbClr val="979797"/>
        </a:accent6>
        <a:hlink>
          <a:srgbClr val="828282"/>
        </a:hlink>
        <a:folHlink>
          <a:srgbClr val="DDDDDD"/>
        </a:folHlink>
      </a:clrScheme>
      <a:clrMap bg1="lt1" tx1="dk1" bg2="lt2" tx2="dk2" accent1="accent1" accent2="accent2" accent3="accent3" accent4="accent4" accent5="accent5" accent6="accent6" hlink="hlink" folHlink="folHlink"/>
    </a:extraClrScheme>
    <a:extraClrScheme>
      <a:clrScheme name="template 5">
        <a:dk1>
          <a:srgbClr val="4D4D4D"/>
        </a:dk1>
        <a:lt1>
          <a:srgbClr val="FFFFFF"/>
        </a:lt1>
        <a:dk2>
          <a:srgbClr val="4D4D4D"/>
        </a:dk2>
        <a:lt2>
          <a:srgbClr val="454D52"/>
        </a:lt2>
        <a:accent1>
          <a:srgbClr val="7D8B97"/>
        </a:accent1>
        <a:accent2>
          <a:srgbClr val="CBCBCB"/>
        </a:accent2>
        <a:accent3>
          <a:srgbClr val="FFFFFF"/>
        </a:accent3>
        <a:accent4>
          <a:srgbClr val="404040"/>
        </a:accent4>
        <a:accent5>
          <a:srgbClr val="BFC4C9"/>
        </a:accent5>
        <a:accent6>
          <a:srgbClr val="B8B8B8"/>
        </a:accent6>
        <a:hlink>
          <a:srgbClr val="515869"/>
        </a:hlink>
        <a:folHlink>
          <a:srgbClr val="DDDDDD"/>
        </a:folHlink>
      </a:clrScheme>
      <a:clrMap bg1="lt1" tx1="dk1" bg2="lt2" tx2="dk2" accent1="accent1" accent2="accent2" accent3="accent3" accent4="accent4" accent5="accent5" accent6="accent6" hlink="hlink" folHlink="folHlink"/>
    </a:extraClrScheme>
    <a:extraClrScheme>
      <a:clrScheme name="template 6">
        <a:dk1>
          <a:srgbClr val="4D4D4D"/>
        </a:dk1>
        <a:lt1>
          <a:srgbClr val="FFFFFF"/>
        </a:lt1>
        <a:dk2>
          <a:srgbClr val="4D4D4D"/>
        </a:dk2>
        <a:lt2>
          <a:srgbClr val="393939"/>
        </a:lt2>
        <a:accent1>
          <a:srgbClr val="858585"/>
        </a:accent1>
        <a:accent2>
          <a:srgbClr val="939393"/>
        </a:accent2>
        <a:accent3>
          <a:srgbClr val="FFFFFF"/>
        </a:accent3>
        <a:accent4>
          <a:srgbClr val="404040"/>
        </a:accent4>
        <a:accent5>
          <a:srgbClr val="C2C2C2"/>
        </a:accent5>
        <a:accent6>
          <a:srgbClr val="858585"/>
        </a:accent6>
        <a:hlink>
          <a:srgbClr val="696969"/>
        </a:hlink>
        <a:folHlink>
          <a:srgbClr val="DDDDDD"/>
        </a:folHlink>
      </a:clrScheme>
      <a:clrMap bg1="lt1" tx1="dk1" bg2="lt2" tx2="dk2" accent1="accent1" accent2="accent2" accent3="accent3" accent4="accent4" accent5="accent5" accent6="accent6" hlink="hlink" folHlink="folHlink"/>
    </a:extraClrScheme>
    <a:extraClrScheme>
      <a:clrScheme name="template 7">
        <a:dk1>
          <a:srgbClr val="4D4D4D"/>
        </a:dk1>
        <a:lt1>
          <a:srgbClr val="FFFFFF"/>
        </a:lt1>
        <a:dk2>
          <a:srgbClr val="4D4D4D"/>
        </a:dk2>
        <a:lt2>
          <a:srgbClr val="4F5054"/>
        </a:lt2>
        <a:accent1>
          <a:srgbClr val="7E7F8E"/>
        </a:accent1>
        <a:accent2>
          <a:srgbClr val="C0C1C5"/>
        </a:accent2>
        <a:accent3>
          <a:srgbClr val="FFFFFF"/>
        </a:accent3>
        <a:accent4>
          <a:srgbClr val="404040"/>
        </a:accent4>
        <a:accent5>
          <a:srgbClr val="C0C0C6"/>
        </a:accent5>
        <a:accent6>
          <a:srgbClr val="AEAFB2"/>
        </a:accent6>
        <a:hlink>
          <a:srgbClr val="ACAFB7"/>
        </a:hlink>
        <a:folHlink>
          <a:srgbClr val="DDDDDD"/>
        </a:folHlink>
      </a:clrScheme>
      <a:clrMap bg1="lt1" tx1="dk1" bg2="lt2" tx2="dk2" accent1="accent1" accent2="accent2" accent3="accent3" accent4="accent4" accent5="accent5" accent6="accent6" hlink="hlink" folHlink="folHlink"/>
    </a:extraClrScheme>
    <a:extraClrScheme>
      <a:clrScheme name="template 8">
        <a:dk1>
          <a:srgbClr val="4D4D4D"/>
        </a:dk1>
        <a:lt1>
          <a:srgbClr val="FFFFFF"/>
        </a:lt1>
        <a:dk2>
          <a:srgbClr val="4D4D4D"/>
        </a:dk2>
        <a:lt2>
          <a:srgbClr val="85978F"/>
        </a:lt2>
        <a:accent1>
          <a:srgbClr val="9DA499"/>
        </a:accent1>
        <a:accent2>
          <a:srgbClr val="A5B9BA"/>
        </a:accent2>
        <a:accent3>
          <a:srgbClr val="FFFFFF"/>
        </a:accent3>
        <a:accent4>
          <a:srgbClr val="404040"/>
        </a:accent4>
        <a:accent5>
          <a:srgbClr val="CCCFCA"/>
        </a:accent5>
        <a:accent6>
          <a:srgbClr val="95A7A8"/>
        </a:accent6>
        <a:hlink>
          <a:srgbClr val="C6CCC6"/>
        </a:hlink>
        <a:folHlink>
          <a:srgbClr val="DDDDDD"/>
        </a:folHlink>
      </a:clrScheme>
      <a:clrMap bg1="lt1" tx1="dk1" bg2="lt2" tx2="dk2" accent1="accent1" accent2="accent2" accent3="accent3" accent4="accent4" accent5="accent5" accent6="accent6" hlink="hlink" folHlink="folHlink"/>
    </a:extraClrScheme>
    <a:extraClrScheme>
      <a:clrScheme name="template 9">
        <a:dk1>
          <a:srgbClr val="4D4D4D"/>
        </a:dk1>
        <a:lt1>
          <a:srgbClr val="FFFFFF"/>
        </a:lt1>
        <a:dk2>
          <a:srgbClr val="4D4D4D"/>
        </a:dk2>
        <a:lt2>
          <a:srgbClr val="484847"/>
        </a:lt2>
        <a:accent1>
          <a:srgbClr val="7C7C74"/>
        </a:accent1>
        <a:accent2>
          <a:srgbClr val="AFB2AA"/>
        </a:accent2>
        <a:accent3>
          <a:srgbClr val="FFFFFF"/>
        </a:accent3>
        <a:accent4>
          <a:srgbClr val="404040"/>
        </a:accent4>
        <a:accent5>
          <a:srgbClr val="BFBFBC"/>
        </a:accent5>
        <a:accent6>
          <a:srgbClr val="9EA19A"/>
        </a:accent6>
        <a:hlink>
          <a:srgbClr val="D4D2C6"/>
        </a:hlink>
        <a:folHlink>
          <a:srgbClr val="DDDDDD"/>
        </a:folHlink>
      </a:clrScheme>
      <a:clrMap bg1="lt1" tx1="dk1" bg2="lt2" tx2="dk2" accent1="accent1" accent2="accent2" accent3="accent3" accent4="accent4" accent5="accent5" accent6="accent6" hlink="hlink" folHlink="folHlink"/>
    </a:extraClrScheme>
    <a:extraClrScheme>
      <a:clrScheme name="template 10">
        <a:dk1>
          <a:srgbClr val="4D4D4D"/>
        </a:dk1>
        <a:lt1>
          <a:srgbClr val="FFFFFF"/>
        </a:lt1>
        <a:dk2>
          <a:srgbClr val="4D4D4D"/>
        </a:dk2>
        <a:lt2>
          <a:srgbClr val="18191C"/>
        </a:lt2>
        <a:accent1>
          <a:srgbClr val="1F2229"/>
        </a:accent1>
        <a:accent2>
          <a:srgbClr val="3B4A61"/>
        </a:accent2>
        <a:accent3>
          <a:srgbClr val="FFFFFF"/>
        </a:accent3>
        <a:accent4>
          <a:srgbClr val="404040"/>
        </a:accent4>
        <a:accent5>
          <a:srgbClr val="ABABAC"/>
        </a:accent5>
        <a:accent6>
          <a:srgbClr val="354257"/>
        </a:accent6>
        <a:hlink>
          <a:srgbClr val="718CAC"/>
        </a:hlink>
        <a:folHlink>
          <a:srgbClr val="DDDDDD"/>
        </a:folHlink>
      </a:clrScheme>
      <a:clrMap bg1="lt1" tx1="dk1" bg2="lt2" tx2="dk2" accent1="accent1" accent2="accent2" accent3="accent3" accent4="accent4" accent5="accent5" accent6="accent6" hlink="hlink" folHlink="folHlink"/>
    </a:extraClrScheme>
    <a:extraClrScheme>
      <a:clrScheme name="template 11">
        <a:dk1>
          <a:srgbClr val="4D4D4D"/>
        </a:dk1>
        <a:lt1>
          <a:srgbClr val="FFFFFF"/>
        </a:lt1>
        <a:dk2>
          <a:srgbClr val="4D4D4D"/>
        </a:dk2>
        <a:lt2>
          <a:srgbClr val="303030"/>
        </a:lt2>
        <a:accent1>
          <a:srgbClr val="C6714B"/>
        </a:accent1>
        <a:accent2>
          <a:srgbClr val="7FC3C3"/>
        </a:accent2>
        <a:accent3>
          <a:srgbClr val="FFFFFF"/>
        </a:accent3>
        <a:accent4>
          <a:srgbClr val="404040"/>
        </a:accent4>
        <a:accent5>
          <a:srgbClr val="DFBBB1"/>
        </a:accent5>
        <a:accent6>
          <a:srgbClr val="72B0B0"/>
        </a:accent6>
        <a:hlink>
          <a:srgbClr val="5D5D5D"/>
        </a:hlink>
        <a:folHlink>
          <a:srgbClr val="DDDDDD"/>
        </a:folHlink>
      </a:clrScheme>
      <a:clrMap bg1="lt1" tx1="dk1" bg2="lt2" tx2="dk2" accent1="accent1" accent2="accent2" accent3="accent3" accent4="accent4" accent5="accent5" accent6="accent6" hlink="hlink" folHlink="folHlink"/>
    </a:extraClrScheme>
    <a:extraClrScheme>
      <a:clrScheme name="template 12">
        <a:dk1>
          <a:srgbClr val="4D4D4D"/>
        </a:dk1>
        <a:lt1>
          <a:srgbClr val="FFFFFF"/>
        </a:lt1>
        <a:dk2>
          <a:srgbClr val="4D4D4D"/>
        </a:dk2>
        <a:lt2>
          <a:srgbClr val="292929"/>
        </a:lt2>
        <a:accent1>
          <a:srgbClr val="4D4D4D"/>
        </a:accent1>
        <a:accent2>
          <a:srgbClr val="808080"/>
        </a:accent2>
        <a:accent3>
          <a:srgbClr val="FFFFFF"/>
        </a:accent3>
        <a:accent4>
          <a:srgbClr val="404040"/>
        </a:accent4>
        <a:accent5>
          <a:srgbClr val="B2B2B2"/>
        </a:accent5>
        <a:accent6>
          <a:srgbClr val="737373"/>
        </a:accent6>
        <a:hlink>
          <a:srgbClr val="969696"/>
        </a:hlink>
        <a:folHlink>
          <a:srgbClr val="DDDDDD"/>
        </a:folHlink>
      </a:clrScheme>
      <a:clrMap bg1="lt1" tx1="dk1" bg2="lt2" tx2="dk2" accent1="accent1" accent2="accent2" accent3="accent3" accent4="accent4" accent5="accent5" accent6="accent6" hlink="hlink" folHlink="folHlink"/>
    </a:extraClrScheme>
    <a:extraClrScheme>
      <a:clrScheme name="template 13">
        <a:dk1>
          <a:srgbClr val="4D4D4D"/>
        </a:dk1>
        <a:lt1>
          <a:srgbClr val="FFFFFF"/>
        </a:lt1>
        <a:dk2>
          <a:srgbClr val="4D4D4D"/>
        </a:dk2>
        <a:lt2>
          <a:srgbClr val="BCC3C4"/>
        </a:lt2>
        <a:accent1>
          <a:srgbClr val="DE6900"/>
        </a:accent1>
        <a:accent2>
          <a:srgbClr val="647580"/>
        </a:accent2>
        <a:accent3>
          <a:srgbClr val="FFFFFF"/>
        </a:accent3>
        <a:accent4>
          <a:srgbClr val="404040"/>
        </a:accent4>
        <a:accent5>
          <a:srgbClr val="ECB9AA"/>
        </a:accent5>
        <a:accent6>
          <a:srgbClr val="5A6973"/>
        </a:accent6>
        <a:hlink>
          <a:srgbClr val="93A359"/>
        </a:hlink>
        <a:folHlink>
          <a:srgbClr val="DDDDDD"/>
        </a:folHlink>
      </a:clrScheme>
      <a:clrMap bg1="lt1" tx1="dk1" bg2="lt2" tx2="dk2" accent1="accent1" accent2="accent2" accent3="accent3" accent4="accent4" accent5="accent5" accent6="accent6" hlink="hlink" folHlink="folHlink"/>
    </a:extraClrScheme>
    <a:extraClrScheme>
      <a:clrScheme name="template 14">
        <a:dk1>
          <a:srgbClr val="4D4D4D"/>
        </a:dk1>
        <a:lt1>
          <a:srgbClr val="FFFFFF"/>
        </a:lt1>
        <a:dk2>
          <a:srgbClr val="4D4D4D"/>
        </a:dk2>
        <a:lt2>
          <a:srgbClr val="2A2621"/>
        </a:lt2>
        <a:accent1>
          <a:srgbClr val="B9B9B9"/>
        </a:accent1>
        <a:accent2>
          <a:srgbClr val="5F331B"/>
        </a:accent2>
        <a:accent3>
          <a:srgbClr val="FFFFFF"/>
        </a:accent3>
        <a:accent4>
          <a:srgbClr val="404040"/>
        </a:accent4>
        <a:accent5>
          <a:srgbClr val="D9D9D9"/>
        </a:accent5>
        <a:accent6>
          <a:srgbClr val="552D17"/>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5">
        <a:dk1>
          <a:srgbClr val="4D4D4D"/>
        </a:dk1>
        <a:lt1>
          <a:srgbClr val="FFFFFF"/>
        </a:lt1>
        <a:dk2>
          <a:srgbClr val="4D4D4D"/>
        </a:dk2>
        <a:lt2>
          <a:srgbClr val="2A2621"/>
        </a:lt2>
        <a:accent1>
          <a:srgbClr val="B9B9B9"/>
        </a:accent1>
        <a:accent2>
          <a:srgbClr val="6C4321"/>
        </a:accent2>
        <a:accent3>
          <a:srgbClr val="FFFFFF"/>
        </a:accent3>
        <a:accent4>
          <a:srgbClr val="404040"/>
        </a:accent4>
        <a:accent5>
          <a:srgbClr val="D9D9D9"/>
        </a:accent5>
        <a:accent6>
          <a:srgbClr val="613C1D"/>
        </a:accent6>
        <a:hlink>
          <a:srgbClr val="C4BBAD"/>
        </a:hlink>
        <a:folHlink>
          <a:srgbClr val="DDDDDD"/>
        </a:folHlink>
      </a:clrScheme>
      <a:clrMap bg1="lt1" tx1="dk1" bg2="lt2" tx2="dk2" accent1="accent1" accent2="accent2" accent3="accent3" accent4="accent4" accent5="accent5" accent6="accent6" hlink="hlink" folHlink="folHlink"/>
    </a:extraClrScheme>
    <a:extraClrScheme>
      <a:clrScheme name="template 16">
        <a:dk1>
          <a:srgbClr val="4D4D4D"/>
        </a:dk1>
        <a:lt1>
          <a:srgbClr val="FFFFFF"/>
        </a:lt1>
        <a:dk2>
          <a:srgbClr val="4D4D4D"/>
        </a:dk2>
        <a:lt2>
          <a:srgbClr val="393432"/>
        </a:lt2>
        <a:accent1>
          <a:srgbClr val="C1C1C1"/>
        </a:accent1>
        <a:accent2>
          <a:srgbClr val="F1D356"/>
        </a:accent2>
        <a:accent3>
          <a:srgbClr val="FFFFFF"/>
        </a:accent3>
        <a:accent4>
          <a:srgbClr val="404040"/>
        </a:accent4>
        <a:accent5>
          <a:srgbClr val="DDDDDD"/>
        </a:accent5>
        <a:accent6>
          <a:srgbClr val="DABF4D"/>
        </a:accent6>
        <a:hlink>
          <a:srgbClr val="787C72"/>
        </a:hlink>
        <a:folHlink>
          <a:srgbClr val="DDDDDD"/>
        </a:folHlink>
      </a:clrScheme>
      <a:clrMap bg1="lt1" tx1="dk1" bg2="lt2" tx2="dk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13012</TotalTime>
  <Words>2176</Words>
  <Application>Microsoft Office PowerPoint</Application>
  <PresentationFormat>On-screen Show (4:3)</PresentationFormat>
  <Paragraphs>207</Paragraphs>
  <Slides>28</Slides>
  <Notes>17</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28</vt:i4>
      </vt:variant>
    </vt:vector>
  </HeadingPairs>
  <TitlesOfParts>
    <vt:vector size="33" baseType="lpstr">
      <vt:lpstr>-apple-system</vt:lpstr>
      <vt:lpstr>Arial</vt:lpstr>
      <vt:lpstr>Futura LT Book</vt:lpstr>
      <vt:lpstr>Verdana</vt:lpstr>
      <vt:lpstr>template</vt:lpstr>
      <vt:lpstr>FINAL PROJECT </vt:lpstr>
      <vt:lpstr>Agenda</vt:lpstr>
      <vt:lpstr>Overview of the Project</vt:lpstr>
      <vt:lpstr>Project Plan</vt:lpstr>
      <vt:lpstr>The Plan</vt:lpstr>
      <vt:lpstr>Why was This Topic Chosen?</vt:lpstr>
      <vt:lpstr>What Answers Are We Looking For</vt:lpstr>
      <vt:lpstr>Technologies Used in the Project</vt:lpstr>
      <vt:lpstr>Data Description</vt:lpstr>
      <vt:lpstr>Data Cleaning  &amp; Exploration</vt:lpstr>
      <vt:lpstr>Data Description The Variables</vt:lpstr>
      <vt:lpstr>The Database Schema</vt:lpstr>
      <vt:lpstr>Machine Learning Model </vt:lpstr>
      <vt:lpstr>Machine Learning Model </vt:lpstr>
      <vt:lpstr>Performance Comparison of  2 Models</vt:lpstr>
      <vt:lpstr>Top 10 Most Important Features</vt:lpstr>
      <vt:lpstr>Refining The Model</vt:lpstr>
      <vt:lpstr>Visualization of Predicted Values Vs. Actual Values </vt:lpstr>
      <vt:lpstr>Visualization of Predicted Values Vs. Actual Values </vt:lpstr>
      <vt:lpstr>Conclusion of Comparison</vt:lpstr>
      <vt:lpstr>Results of Analysis Best time of the year to sell? </vt:lpstr>
      <vt:lpstr>Results of Analysis Best time of the year to sell? </vt:lpstr>
      <vt:lpstr>Results of Analysis What neighborhood has higher sale prices?</vt:lpstr>
      <vt:lpstr>Results of Analysis What neighborhood has higher sale prices?</vt:lpstr>
      <vt:lpstr>Results of Analysis How does the age of the house (Year built) affect the sale price of a home?</vt:lpstr>
      <vt:lpstr>Results of Analysis How does the age of the house (Year built) affect the sale price of a home?</vt:lpstr>
      <vt:lpstr>Recommendations</vt:lpstr>
      <vt:lpstr>PowerPoint Presentation</vt:lpstr>
    </vt:vector>
  </TitlesOfParts>
  <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Template</dc:title>
  <dc:creator>PoweredTemplates.com</dc:creator>
  <cp:lastModifiedBy>Hoang Sang Nguyen</cp:lastModifiedBy>
  <cp:revision>175</cp:revision>
  <dcterms:created xsi:type="dcterms:W3CDTF">2006-06-13T13:40:09Z</dcterms:created>
  <dcterms:modified xsi:type="dcterms:W3CDTF">2023-02-08T00:33:51Z</dcterms:modified>
</cp:coreProperties>
</file>

<file path=docProps/thumbnail.jpeg>
</file>